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0"/>
  </p:notesMasterIdLst>
  <p:sldIdLst>
    <p:sldId id="256" r:id="rId2"/>
    <p:sldId id="258" r:id="rId3"/>
    <p:sldId id="259" r:id="rId4"/>
    <p:sldId id="286" r:id="rId5"/>
    <p:sldId id="263" r:id="rId6"/>
    <p:sldId id="264" r:id="rId7"/>
    <p:sldId id="291" r:id="rId8"/>
    <p:sldId id="287" r:id="rId9"/>
    <p:sldId id="261" r:id="rId10"/>
    <p:sldId id="288" r:id="rId11"/>
    <p:sldId id="300" r:id="rId12"/>
    <p:sldId id="301" r:id="rId13"/>
    <p:sldId id="296" r:id="rId14"/>
    <p:sldId id="265" r:id="rId15"/>
    <p:sldId id="298" r:id="rId16"/>
    <p:sldId id="299" r:id="rId17"/>
    <p:sldId id="293" r:id="rId18"/>
    <p:sldId id="279" r:id="rId19"/>
  </p:sldIdLst>
  <p:sldSz cx="9144000" cy="5143500" type="screen16x9"/>
  <p:notesSz cx="7010400" cy="9296400"/>
  <p:embeddedFontLst>
    <p:embeddedFont>
      <p:font typeface="Sniglet" panose="020B0604020202020204" charset="0"/>
      <p:regular r:id="rId21"/>
    </p:embeddedFont>
    <p:embeddedFont>
      <p:font typeface="Walter Turncoat"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7509E2-CDC7-480E-B616-E9272CE596A1}">
  <a:tblStyle styleId="{2F7509E2-CDC7-480E-B616-E9272CE596A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29" autoAdjust="0"/>
  </p:normalViewPr>
  <p:slideViewPr>
    <p:cSldViewPr snapToGrid="0">
      <p:cViewPr varScale="1">
        <p:scale>
          <a:sx n="125" d="100"/>
          <a:sy n="125" d="100"/>
        </p:scale>
        <p:origin x="11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778940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UDP</a:t>
            </a:r>
            <a:r>
              <a:rPr lang="en-US" baseline="0" dirty="0"/>
              <a:t>s capitalize on opportunities in the local area and often are subjected to a longer approval process – typically 3 weeks turnaround</a:t>
            </a:r>
          </a:p>
          <a:p>
            <a:pPr marL="0" indent="0" defTabSz="931774">
              <a:buNone/>
            </a:pPr>
            <a:r>
              <a:rPr lang="en-US" dirty="0"/>
              <a:t>This</a:t>
            </a:r>
            <a:r>
              <a:rPr lang="en-US" baseline="0" dirty="0"/>
              <a:t> is where I can help! We can coordinate a lot of these activities directly through ODR and ITT!</a:t>
            </a:r>
          </a:p>
          <a:p>
            <a:pPr marL="0" indent="0" defTabSz="931774">
              <a:buNone/>
            </a:pPr>
            <a:r>
              <a:rPr lang="en-US" baseline="0" dirty="0"/>
              <a:t>Keep in mind – you have $13.50/per person to spend. </a:t>
            </a:r>
            <a:endParaRPr lang="en-US" dirty="0"/>
          </a:p>
          <a:p>
            <a:pPr marL="0" indent="0">
              <a:buNone/>
            </a:pPr>
            <a:endParaRPr dirty="0"/>
          </a:p>
        </p:txBody>
      </p:sp>
    </p:spTree>
    <p:extLst>
      <p:ext uri="{BB962C8B-B14F-4D97-AF65-F5344CB8AC3E}">
        <p14:creationId xmlns:p14="http://schemas.microsoft.com/office/powerpoint/2010/main" val="3057502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UDP</a:t>
            </a:r>
            <a:r>
              <a:rPr lang="en-US" baseline="0" dirty="0"/>
              <a:t>s capitalize on opportunities in the local area and often are subjected to a longer approval process – typically 3 weeks turnaround</a:t>
            </a:r>
          </a:p>
          <a:p>
            <a:pPr marL="0" indent="0" defTabSz="931774">
              <a:buNone/>
            </a:pPr>
            <a:r>
              <a:rPr lang="en-US" dirty="0"/>
              <a:t>This</a:t>
            </a:r>
            <a:r>
              <a:rPr lang="en-US" baseline="0" dirty="0"/>
              <a:t> is where I can help! We can coordinate a lot of these activities directly through ODR and ITT!</a:t>
            </a:r>
          </a:p>
          <a:p>
            <a:pPr marL="0" indent="0" defTabSz="931774">
              <a:buNone/>
            </a:pPr>
            <a:r>
              <a:rPr lang="en-US" baseline="0" dirty="0"/>
              <a:t>Keep in mind – you have $13.50/per person to spend. </a:t>
            </a:r>
            <a:endParaRPr lang="en-US" dirty="0"/>
          </a:p>
          <a:p>
            <a:pPr marL="0" indent="0">
              <a:buNone/>
            </a:pPr>
            <a:endParaRPr dirty="0"/>
          </a:p>
        </p:txBody>
      </p:sp>
    </p:spTree>
    <p:extLst>
      <p:ext uri="{BB962C8B-B14F-4D97-AF65-F5344CB8AC3E}">
        <p14:creationId xmlns:p14="http://schemas.microsoft.com/office/powerpoint/2010/main" val="3202713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US" sz="1100" b="0" i="0" u="none" strike="noStrike" cap="none" baseline="0" dirty="0">
              <a:solidFill>
                <a:srgbClr val="000000"/>
              </a:solidFill>
              <a:latin typeface="Arial"/>
              <a:ea typeface="Arial"/>
              <a:cs typeface="Arial"/>
              <a:sym typeface="Arial"/>
            </a:endParaRPr>
          </a:p>
          <a:p>
            <a:r>
              <a:rPr lang="en-US" sz="1100" b="0" i="0" u="none" strike="noStrike" cap="none" baseline="0" dirty="0">
                <a:solidFill>
                  <a:srgbClr val="000000"/>
                </a:solidFill>
                <a:latin typeface="Arial"/>
                <a:ea typeface="Arial"/>
                <a:cs typeface="Arial"/>
                <a:sym typeface="Arial"/>
              </a:rPr>
              <a:t>December holiday, Christmas, Hanukkah, End of Year celebrations are typically subsidized by squadron booster club funding. If December holiday parties were allowed, Unite funds would be utilized every year for this celebration only, which is not the intent of the program. </a:t>
            </a:r>
          </a:p>
          <a:p>
            <a:r>
              <a:rPr lang="en-US" sz="1100" b="0" i="0" u="none" strike="noStrike" cap="none" baseline="0" dirty="0">
                <a:solidFill>
                  <a:srgbClr val="000000"/>
                </a:solidFill>
                <a:latin typeface="Arial"/>
                <a:ea typeface="Arial"/>
                <a:cs typeface="Arial"/>
                <a:sym typeface="Arial"/>
              </a:rPr>
              <a:t>SUPPLIES FOR VOL EVENT – PAINT, TOOLS, GLOVES ETC…</a:t>
            </a:r>
          </a:p>
          <a:p>
            <a:r>
              <a:rPr lang="en-US" sz="1100" b="0" i="0" u="none" strike="noStrike" cap="none" baseline="0" dirty="0">
                <a:solidFill>
                  <a:srgbClr val="000000"/>
                </a:solidFill>
                <a:latin typeface="Arial"/>
                <a:ea typeface="Arial"/>
                <a:cs typeface="Arial"/>
                <a:sym typeface="Arial"/>
              </a:rPr>
              <a:t>(examples: trophies, medals, plaques, banners, marketing/advertisements, apparel, cups, personalization of objects, murals, shirts, hats, and jerseys)</a:t>
            </a:r>
          </a:p>
          <a:p>
            <a:r>
              <a:rPr lang="en-US" sz="1100" b="0" i="0" u="none" strike="noStrike" cap="none" baseline="0" dirty="0">
                <a:solidFill>
                  <a:srgbClr val="000000"/>
                </a:solidFill>
                <a:latin typeface="Arial"/>
                <a:ea typeface="Arial"/>
                <a:cs typeface="Arial"/>
                <a:sym typeface="Arial"/>
              </a:rPr>
              <a:t>Unite events must be inclusive to all Airmen and Guardians in a squadron and cannot be divided based on rank, pay grade, age, race, gender, or religion. </a:t>
            </a:r>
          </a:p>
          <a:p>
            <a:r>
              <a:rPr lang="en-US" sz="1100" b="0" i="0" u="none" strike="noStrike" cap="none" baseline="0" dirty="0">
                <a:solidFill>
                  <a:srgbClr val="000000"/>
                </a:solidFill>
                <a:latin typeface="Arial"/>
                <a:ea typeface="Arial"/>
                <a:cs typeface="Arial"/>
                <a:sym typeface="Arial"/>
              </a:rPr>
              <a:t>The Unite program was created specifically for squadrons and sub-sets of squadrons. </a:t>
            </a:r>
          </a:p>
          <a:p>
            <a:endParaRPr lang="en-US" sz="1100" b="0" i="0" u="none" strike="noStrike" cap="none" baseline="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65257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Quick NOTE</a:t>
            </a:r>
            <a:r>
              <a:rPr lang="en-US" baseline="0" dirty="0"/>
              <a:t> – If you are paying for a “butts-in-seats” event you must utilize a RSVP system and give me a headcount based on the deadline of your vendor; if you do not, EXAMPLE: The Edge – you’ve requested for 100 </a:t>
            </a:r>
            <a:r>
              <a:rPr lang="en-US" baseline="0" dirty="0" err="1"/>
              <a:t>ppl</a:t>
            </a:r>
            <a:r>
              <a:rPr lang="en-US" baseline="0" dirty="0"/>
              <a:t> but do not confirm with vendor, that is not their fault and I will be paying for the full 100 </a:t>
            </a:r>
            <a:r>
              <a:rPr lang="en-US" baseline="0" dirty="0" err="1"/>
              <a:t>ppl</a:t>
            </a:r>
            <a:r>
              <a:rPr lang="en-US" baseline="0" dirty="0"/>
              <a:t> – your unit will essentially lose that money.</a:t>
            </a:r>
          </a:p>
          <a:p>
            <a:pPr marL="0" indent="0">
              <a:buNone/>
            </a:pPr>
            <a:endParaRPr lang="en-US" baseline="0" dirty="0"/>
          </a:p>
          <a:p>
            <a:pPr marL="0" indent="0">
              <a:buNone/>
            </a:pPr>
            <a:r>
              <a:rPr lang="en-US" baseline="0" dirty="0"/>
              <a:t>**ODR “picnic kits” are no </a:t>
            </a:r>
            <a:r>
              <a:rPr lang="en-US" baseline="0"/>
              <a:t>longer authorized under Unite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You will also need to be very specific on what activities you are doing.  As this won’t be a local approval people looking at it from AFSVC won’t know where you’ll be and what you will be doing there so no detail is too small. Funding</a:t>
            </a:r>
            <a:r>
              <a:rPr lang="en-US" baseline="0" dirty="0"/>
              <a:t> sections must also be very detailed. You</a:t>
            </a:r>
            <a:r>
              <a:rPr lang="en-US" dirty="0"/>
              <a:t> will also need to submit what food or food options the $5 are being spent on so please include that in your proposal. </a:t>
            </a:r>
            <a:endParaRPr dirty="0"/>
          </a:p>
        </p:txBody>
      </p:sp>
    </p:spTree>
    <p:extLst>
      <p:ext uri="{BB962C8B-B14F-4D97-AF65-F5344CB8AC3E}">
        <p14:creationId xmlns:p14="http://schemas.microsoft.com/office/powerpoint/2010/main" val="3775483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629189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26698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5ed75ccf_0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5ed75ccf_0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pPr>
            <a:r>
              <a:rPr lang="en-US" baseline="0" dirty="0"/>
              <a:t>The intent of Unite is to provide squadron leaders f</a:t>
            </a:r>
            <a:r>
              <a:rPr lang="en-US" dirty="0"/>
              <a:t>lexibility that comes in the form of funding for programming and food options from both</a:t>
            </a:r>
            <a:r>
              <a:rPr lang="en-US" baseline="0" dirty="0"/>
              <a:t> on and off-installation facilities.  </a:t>
            </a:r>
          </a:p>
          <a:p>
            <a:pPr marL="0" indent="0" defTabSz="931774">
              <a:buNone/>
            </a:pPr>
            <a:r>
              <a:rPr lang="en-US" baseline="0" dirty="0"/>
              <a:t>Events must be both recreational and unit-cohesive in order to qualify for Unite Funds. It must also all be inclusive to all Airmen in a squadron and cannot be divided based on rank, pay grade, age, race, gender, or religion. </a:t>
            </a:r>
          </a:p>
          <a:p>
            <a:pPr marL="0" indent="0" defTabSz="931774">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u="sng" dirty="0">
                <a:solidFill>
                  <a:srgbClr val="FF0000"/>
                </a:solidFill>
              </a:rPr>
              <a:t>A</a:t>
            </a:r>
            <a:r>
              <a:rPr lang="en" sz="1100" u="sng" dirty="0">
                <a:solidFill>
                  <a:srgbClr val="FF0000"/>
                </a:solidFill>
              </a:rPr>
              <a:t>AR</a:t>
            </a:r>
            <a:r>
              <a:rPr lang="en" sz="1100" u="sng" baseline="0" dirty="0">
                <a:solidFill>
                  <a:srgbClr val="FF0000"/>
                </a:solidFill>
              </a:rPr>
              <a:t> – AFTER 2 REMINDERS I WILL HAVE TO EMAIL THE SHIRT/CHIEF OR COMMANDER</a:t>
            </a:r>
            <a:endParaRPr lang="en" sz="1100" dirty="0"/>
          </a:p>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NOTE: Important to remember that</a:t>
            </a:r>
            <a:r>
              <a:rPr lang="en-US" baseline="0" dirty="0"/>
              <a:t> this IS NOT A REIMBURSABLE PROGRAM C3 IS TO MAKE ALL PURCHASES FOR UNITE EVENTS</a:t>
            </a:r>
            <a:endParaRPr dirty="0"/>
          </a:p>
        </p:txBody>
      </p:sp>
    </p:spTree>
    <p:extLst>
      <p:ext uri="{BB962C8B-B14F-4D97-AF65-F5344CB8AC3E}">
        <p14:creationId xmlns:p14="http://schemas.microsoft.com/office/powerpoint/2010/main" val="69729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74708" indent="-174708">
              <a:buFont typeface="Arial" panose="020B0604020202020204" pitchFamily="34" charset="0"/>
              <a:buChar char="•"/>
            </a:pPr>
            <a:r>
              <a:rPr lang="en-US" kern="1200" dirty="0">
                <a:solidFill>
                  <a:schemeClr val="tx1"/>
                </a:solidFill>
              </a:rPr>
              <a:t>Unite funds are allocated based on per capita end strength according to the Air Force Personnel Center (AFPC), Retrieval Applications Web (RAW).</a:t>
            </a:r>
          </a:p>
          <a:p>
            <a:pPr marL="174708" indent="-174708">
              <a:buFont typeface="Arial" panose="020B0604020202020204" pitchFamily="34" charset="0"/>
              <a:buChar char="•"/>
            </a:pPr>
            <a:r>
              <a:rPr lang="en-US" kern="1200" dirty="0">
                <a:solidFill>
                  <a:schemeClr val="tx1"/>
                </a:solidFill>
              </a:rPr>
              <a:t>APF dollars are designated to</a:t>
            </a:r>
            <a:r>
              <a:rPr lang="en-US" kern="1200" baseline="0" dirty="0">
                <a:solidFill>
                  <a:schemeClr val="tx1"/>
                </a:solidFill>
              </a:rPr>
              <a:t> offset participation cost</a:t>
            </a:r>
          </a:p>
          <a:p>
            <a:pPr marL="174708" indent="-174708">
              <a:buFont typeface="Arial" panose="020B0604020202020204" pitchFamily="34" charset="0"/>
              <a:buChar char="•"/>
            </a:pPr>
            <a:r>
              <a:rPr lang="en-US" kern="1200" baseline="0" dirty="0">
                <a:solidFill>
                  <a:schemeClr val="tx1"/>
                </a:solidFill>
              </a:rPr>
              <a:t>The ineligible member can still participate in events they are just not included in your budget nor eligible to receive either type of funding at this time</a:t>
            </a:r>
          </a:p>
          <a:p>
            <a:pPr marL="174708" indent="-174708">
              <a:buFont typeface="Arial" panose="020B0604020202020204" pitchFamily="34" charset="0"/>
              <a:buChar char="•"/>
            </a:pPr>
            <a:r>
              <a:rPr lang="en-US" kern="1200" baseline="0" dirty="0">
                <a:solidFill>
                  <a:schemeClr val="tx1"/>
                </a:solidFill>
              </a:rPr>
              <a:t>There is no limit on how many events a squadron can host per year</a:t>
            </a:r>
            <a:endParaRPr lang="en-US" dirty="0"/>
          </a:p>
          <a:p>
            <a:r>
              <a:rPr lang="en-US" sz="1100" b="0" i="0" u="none" strike="noStrike" cap="none" baseline="0" dirty="0">
                <a:solidFill>
                  <a:srgbClr val="000000"/>
                </a:solidFill>
                <a:latin typeface="Arial"/>
                <a:ea typeface="Arial"/>
                <a:cs typeface="Arial"/>
                <a:sym typeface="Arial"/>
              </a:rPr>
              <a:t>Unite funds are not to be used with other appropriated or non-appropriated funding. If the cost of the event is above the allotted Unite funding, units may only utilize supplemental funds from non-federal entities (NFE): booster club or personally funded. </a:t>
            </a:r>
          </a:p>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FSS related events should be considered first as they are</a:t>
            </a:r>
            <a:r>
              <a:rPr lang="en-US" baseline="0" dirty="0"/>
              <a:t> almost all RTE, easy to implement and keep funds on the installation.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UDP</a:t>
            </a:r>
            <a:r>
              <a:rPr lang="en-US" baseline="0" dirty="0"/>
              <a:t>s capitalize on opportunities in the local area and often are subjected to a longer approval process – typically 3 weeks turnaround</a:t>
            </a:r>
          </a:p>
          <a:p>
            <a:pPr marL="0" indent="0" defTabSz="931774">
              <a:buNone/>
            </a:pPr>
            <a:r>
              <a:rPr lang="en-US" dirty="0"/>
              <a:t>This</a:t>
            </a:r>
            <a:r>
              <a:rPr lang="en-US" baseline="0" dirty="0"/>
              <a:t> is where I can help! We can coordinate a lot of these activities directly through ODR and ITT!</a:t>
            </a:r>
          </a:p>
          <a:p>
            <a:pPr marL="0" indent="0" defTabSz="931774">
              <a:buNone/>
            </a:pPr>
            <a:r>
              <a:rPr lang="en-US" baseline="0" dirty="0"/>
              <a:t>Keep in mind – you have $13.50/per person to spend. </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baseline="0" dirty="0"/>
              <a:t>Amusement parks/DJ’s/movies are now authorized</a:t>
            </a:r>
            <a:endParaRPr lang="en-US" dirty="0"/>
          </a:p>
          <a:p>
            <a:pPr marL="0" indent="0">
              <a:buNone/>
            </a:pPr>
            <a:endParaRPr dirty="0"/>
          </a:p>
        </p:txBody>
      </p:sp>
    </p:spTree>
    <p:extLst>
      <p:ext uri="{BB962C8B-B14F-4D97-AF65-F5344CB8AC3E}">
        <p14:creationId xmlns:p14="http://schemas.microsoft.com/office/powerpoint/2010/main" val="297929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Charitable work provides a cost effective team building activity that allows</a:t>
            </a:r>
            <a:r>
              <a:rPr lang="en-US" baseline="0" dirty="0"/>
              <a:t> co-workers to see each other in a new light while making a difference in the community. NO approval needed for these events unless you are requesting food funding.</a:t>
            </a:r>
          </a:p>
          <a:p>
            <a:pPr marL="0" indent="0">
              <a:buNone/>
            </a:pPr>
            <a:endParaRPr dirty="0"/>
          </a:p>
        </p:txBody>
      </p:sp>
    </p:spTree>
    <p:extLst>
      <p:ext uri="{BB962C8B-B14F-4D97-AF65-F5344CB8AC3E}">
        <p14:creationId xmlns:p14="http://schemas.microsoft.com/office/powerpoint/2010/main" val="41688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74708" indent="-174708" defTabSz="931774">
              <a:buClrTx/>
              <a:buSzTx/>
              <a:buFont typeface="Arial" panose="020B0604020202020204" pitchFamily="34" charset="0"/>
              <a:buChar char="•"/>
              <a:defRPr/>
            </a:pPr>
            <a:r>
              <a:rPr lang="en-US" sz="1100" b="0" i="0" u="none" strike="noStrike" cap="none" baseline="0" dirty="0">
                <a:solidFill>
                  <a:srgbClr val="000000"/>
                </a:solidFill>
                <a:latin typeface="Arial"/>
                <a:ea typeface="Arial"/>
                <a:cs typeface="Arial"/>
                <a:sym typeface="Arial"/>
              </a:rPr>
              <a:t>The Unite program is activity-based, and NAF dollars are only an added benefit. NAF funds </a:t>
            </a:r>
            <a:r>
              <a:rPr lang="en-US" sz="1100" b="1" i="0" u="none" strike="noStrike" cap="none" baseline="0" dirty="0">
                <a:solidFill>
                  <a:srgbClr val="000000"/>
                </a:solidFill>
                <a:latin typeface="Arial"/>
                <a:ea typeface="Arial"/>
                <a:cs typeface="Arial"/>
                <a:sym typeface="Arial"/>
              </a:rPr>
              <a:t>must </a:t>
            </a:r>
            <a:r>
              <a:rPr lang="en-US" sz="1100" b="0" i="0" u="none" strike="noStrike" cap="none" baseline="0" dirty="0">
                <a:solidFill>
                  <a:srgbClr val="000000"/>
                </a:solidFill>
                <a:latin typeface="Arial"/>
                <a:ea typeface="Arial"/>
                <a:cs typeface="Arial"/>
                <a:sym typeface="Arial"/>
              </a:rPr>
              <a:t>be directly in conjunction with an approved Unite event. Unite is not a food and beverage-based program; an event centered on just eating without an approved Unite cohesive and or team building event is </a:t>
            </a:r>
            <a:r>
              <a:rPr lang="en-US" sz="1100" b="1" i="0" u="none" strike="noStrike" cap="none" baseline="0" dirty="0">
                <a:solidFill>
                  <a:srgbClr val="000000"/>
                </a:solidFill>
                <a:latin typeface="Arial"/>
                <a:ea typeface="Arial"/>
                <a:cs typeface="Arial"/>
                <a:sym typeface="Arial"/>
              </a:rPr>
              <a:t>NOT </a:t>
            </a:r>
            <a:r>
              <a:rPr lang="en-US" sz="1100" b="0" i="0" u="none" strike="noStrike" cap="none" baseline="0" dirty="0">
                <a:solidFill>
                  <a:srgbClr val="000000"/>
                </a:solidFill>
                <a:latin typeface="Arial"/>
                <a:ea typeface="Arial"/>
                <a:cs typeface="Arial"/>
                <a:sym typeface="Arial"/>
              </a:rPr>
              <a:t>authorized and will not be approved. </a:t>
            </a:r>
            <a:endParaRPr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991813"/>
            <a:ext cx="77724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 name="Google Shape;13;p3"/>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 name="Google Shape;14;p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6" name="Google Shape;26;p6"/>
          <p:cNvSpPr txBox="1">
            <a:spLocks noGrp="1"/>
          </p:cNvSpPr>
          <p:nvPr>
            <p:ph type="body" idx="1"/>
          </p:nvPr>
        </p:nvSpPr>
        <p:spPr>
          <a:xfrm>
            <a:off x="457200"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6"/>
          <p:cNvSpPr txBox="1">
            <a:spLocks noGrp="1"/>
          </p:cNvSpPr>
          <p:nvPr>
            <p:ph type="body" idx="2"/>
          </p:nvPr>
        </p:nvSpPr>
        <p:spPr>
          <a:xfrm>
            <a:off x="4692275"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1" name="Google Shape;31;p7"/>
          <p:cNvSpPr txBox="1">
            <a:spLocks noGrp="1"/>
          </p:cNvSpPr>
          <p:nvPr>
            <p:ph type="body" idx="1"/>
          </p:nvPr>
        </p:nvSpPr>
        <p:spPr>
          <a:xfrm>
            <a:off x="457200"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2" name="Google Shape;32;p7"/>
          <p:cNvSpPr txBox="1">
            <a:spLocks noGrp="1"/>
          </p:cNvSpPr>
          <p:nvPr>
            <p:ph type="body" idx="2"/>
          </p:nvPr>
        </p:nvSpPr>
        <p:spPr>
          <a:xfrm>
            <a:off x="3223964"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3" name="Google Shape;33;p7"/>
          <p:cNvSpPr txBox="1">
            <a:spLocks noGrp="1"/>
          </p:cNvSpPr>
          <p:nvPr>
            <p:ph type="body" idx="3"/>
          </p:nvPr>
        </p:nvSpPr>
        <p:spPr>
          <a:xfrm>
            <a:off x="5990727"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4" name="Google Shape;34;p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1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25" y="967975"/>
            <a:ext cx="9156000" cy="85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1pPr>
            <a:lvl2pPr lvl="1"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457200" y="1563400"/>
            <a:ext cx="8229600" cy="2503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rgbClr val="FFFFFF"/>
              </a:buClr>
              <a:buSzPts val="2000"/>
              <a:buFont typeface="Sniglet"/>
              <a:buChar char="✘"/>
              <a:defRPr sz="2000">
                <a:solidFill>
                  <a:srgbClr val="FFFFFF"/>
                </a:solidFill>
                <a:latin typeface="Sniglet"/>
                <a:ea typeface="Sniglet"/>
                <a:cs typeface="Sniglet"/>
                <a:sym typeface="Sniglet"/>
              </a:defRPr>
            </a:lvl1pPr>
            <a:lvl2pPr marL="914400" lvl="1"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2pPr>
            <a:lvl3pPr marL="1371600" lvl="2"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3pPr>
            <a:lvl4pPr marL="1828800" lvl="3"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4pPr>
            <a:lvl5pPr marL="2286000" lvl="4"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5pPr>
            <a:lvl6pPr marL="2743200" lvl="5"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6pPr>
            <a:lvl7pPr marL="3200400" lvl="6"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7pPr>
            <a:lvl8pPr marL="3657600" lvl="7"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8pPr>
            <a:lvl9pPr marL="4114800" lvl="8"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4297650" y="4832975"/>
            <a:ext cx="548700" cy="310500"/>
          </a:xfrm>
          <a:prstGeom prst="rect">
            <a:avLst/>
          </a:prstGeom>
          <a:noFill/>
          <a:ln>
            <a:noFill/>
          </a:ln>
        </p:spPr>
        <p:txBody>
          <a:bodyPr spcFirstLastPara="1" wrap="square" lIns="91425" tIns="91425" rIns="91425" bIns="91425" anchor="t" anchorCtr="0">
            <a:noAutofit/>
          </a:bodyPr>
          <a:lstStyle>
            <a:lvl1pPr lvl="0" algn="ctr">
              <a:buNone/>
              <a:defRPr sz="1000">
                <a:solidFill>
                  <a:srgbClr val="FFFFFF"/>
                </a:solidFill>
                <a:latin typeface="Sniglet"/>
                <a:ea typeface="Sniglet"/>
                <a:cs typeface="Sniglet"/>
                <a:sym typeface="Sniglet"/>
              </a:defRPr>
            </a:lvl1pPr>
            <a:lvl2pPr lvl="1" algn="ctr">
              <a:buNone/>
              <a:defRPr sz="1000">
                <a:solidFill>
                  <a:srgbClr val="FFFFFF"/>
                </a:solidFill>
                <a:latin typeface="Sniglet"/>
                <a:ea typeface="Sniglet"/>
                <a:cs typeface="Sniglet"/>
                <a:sym typeface="Sniglet"/>
              </a:defRPr>
            </a:lvl2pPr>
            <a:lvl3pPr lvl="2" algn="ctr">
              <a:buNone/>
              <a:defRPr sz="1000">
                <a:solidFill>
                  <a:srgbClr val="FFFFFF"/>
                </a:solidFill>
                <a:latin typeface="Sniglet"/>
                <a:ea typeface="Sniglet"/>
                <a:cs typeface="Sniglet"/>
                <a:sym typeface="Sniglet"/>
              </a:defRPr>
            </a:lvl3pPr>
            <a:lvl4pPr lvl="3" algn="ctr">
              <a:buNone/>
              <a:defRPr sz="1000">
                <a:solidFill>
                  <a:srgbClr val="FFFFFF"/>
                </a:solidFill>
                <a:latin typeface="Sniglet"/>
                <a:ea typeface="Sniglet"/>
                <a:cs typeface="Sniglet"/>
                <a:sym typeface="Sniglet"/>
              </a:defRPr>
            </a:lvl4pPr>
            <a:lvl5pPr lvl="4" algn="ctr">
              <a:buNone/>
              <a:defRPr sz="1000">
                <a:solidFill>
                  <a:srgbClr val="FFFFFF"/>
                </a:solidFill>
                <a:latin typeface="Sniglet"/>
                <a:ea typeface="Sniglet"/>
                <a:cs typeface="Sniglet"/>
                <a:sym typeface="Sniglet"/>
              </a:defRPr>
            </a:lvl5pPr>
            <a:lvl6pPr lvl="5" algn="ctr">
              <a:buNone/>
              <a:defRPr sz="1000">
                <a:solidFill>
                  <a:srgbClr val="FFFFFF"/>
                </a:solidFill>
                <a:latin typeface="Sniglet"/>
                <a:ea typeface="Sniglet"/>
                <a:cs typeface="Sniglet"/>
                <a:sym typeface="Sniglet"/>
              </a:defRPr>
            </a:lvl6pPr>
            <a:lvl7pPr lvl="6" algn="ctr">
              <a:buNone/>
              <a:defRPr sz="1000">
                <a:solidFill>
                  <a:srgbClr val="FFFFFF"/>
                </a:solidFill>
                <a:latin typeface="Sniglet"/>
                <a:ea typeface="Sniglet"/>
                <a:cs typeface="Sniglet"/>
                <a:sym typeface="Sniglet"/>
              </a:defRPr>
            </a:lvl7pPr>
            <a:lvl8pPr lvl="7" algn="ctr">
              <a:buNone/>
              <a:defRPr sz="1000">
                <a:solidFill>
                  <a:srgbClr val="FFFFFF"/>
                </a:solidFill>
                <a:latin typeface="Sniglet"/>
                <a:ea typeface="Sniglet"/>
                <a:cs typeface="Sniglet"/>
                <a:sym typeface="Sniglet"/>
              </a:defRPr>
            </a:lvl8pPr>
            <a:lvl9pPr lvl="8" algn="ctr">
              <a:buNone/>
              <a:defRPr sz="1000">
                <a:solidFill>
                  <a:srgbClr val="FFFFFF"/>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685800" y="1991813"/>
            <a:ext cx="7772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C000"/>
                </a:solidFill>
              </a:rPr>
              <a:t>Welcome to </a:t>
            </a:r>
            <a:r>
              <a:rPr lang="en" dirty="0">
                <a:solidFill>
                  <a:schemeClr val="bg1"/>
                </a:solidFill>
              </a:rPr>
              <a:t>Unite</a:t>
            </a:r>
            <a:r>
              <a:rPr lang="en" dirty="0">
                <a:solidFill>
                  <a:srgbClr val="FFC000"/>
                </a:solidFill>
              </a:rPr>
              <a:t> </a:t>
            </a:r>
            <a:r>
              <a:rPr lang="en" sz="6500" dirty="0">
                <a:solidFill>
                  <a:srgbClr val="FFC000"/>
                </a:solidFill>
              </a:rPr>
              <a:t>poc</a:t>
            </a:r>
            <a:r>
              <a:rPr lang="en" dirty="0">
                <a:solidFill>
                  <a:srgbClr val="FFC000"/>
                </a:solidFill>
              </a:rPr>
              <a:t> training</a:t>
            </a:r>
            <a:br>
              <a:rPr lang="en" sz="6500" dirty="0">
                <a:solidFill>
                  <a:srgbClr val="FFC000"/>
                </a:solidFill>
              </a:rPr>
            </a:br>
            <a:r>
              <a:rPr lang="en" sz="6500" dirty="0">
                <a:solidFill>
                  <a:srgbClr val="FFC000"/>
                </a:solidFill>
              </a:rPr>
              <a:t>cy</a:t>
            </a:r>
            <a:r>
              <a:rPr lang="en" sz="5300" dirty="0">
                <a:solidFill>
                  <a:srgbClr val="FFC000"/>
                </a:solidFill>
              </a:rPr>
              <a:t>25</a:t>
            </a:r>
            <a:endParaRPr sz="5300" dirty="0">
              <a:solidFill>
                <a:srgbClr val="FFC000"/>
              </a:solidFill>
            </a:endParaRPr>
          </a:p>
        </p:txBody>
      </p:sp>
      <p:sp>
        <p:nvSpPr>
          <p:cNvPr id="54" name="Google Shape;54;p11"/>
          <p:cNvSpPr/>
          <p:nvPr/>
        </p:nvSpPr>
        <p:spPr>
          <a:xfrm>
            <a:off x="2295276" y="2904418"/>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11"/>
          <p:cNvSpPr/>
          <p:nvPr/>
        </p:nvSpPr>
        <p:spPr>
          <a:xfrm>
            <a:off x="5690680" y="1048336"/>
            <a:ext cx="2287266" cy="1159535"/>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0F4B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680" y="3007396"/>
            <a:ext cx="3772139" cy="2610811"/>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33" y="0"/>
            <a:ext cx="7903029" cy="5469924"/>
          </a:xfrm>
          <a:prstGeom prst="rect">
            <a:avLst/>
          </a:prstGeom>
          <a:noFill/>
          <a:ln>
            <a:noFill/>
          </a:ln>
          <a:effectLst>
            <a:softEdge rad="0"/>
          </a:effectLst>
          <a:scene3d>
            <a:camera prst="orthographicFront">
              <a:rot lat="0" lon="0" rev="0"/>
            </a:camera>
            <a:lightRig rig="chilly" dir="t">
              <a:rot lat="0" lon="0" rev="18480000"/>
            </a:lightRig>
          </a:scene3d>
          <a:sp3d prstMaterial="clear">
            <a:bevelT h="63500"/>
          </a:sp3d>
        </p:spPr>
      </p:pic>
      <p:sp>
        <p:nvSpPr>
          <p:cNvPr id="95" name="Google Shape;95;p16"/>
          <p:cNvSpPr txBox="1">
            <a:spLocks noGrp="1"/>
          </p:cNvSpPr>
          <p:nvPr>
            <p:ph type="title"/>
          </p:nvPr>
        </p:nvSpPr>
        <p:spPr>
          <a:xfrm>
            <a:off x="-12000" y="1061513"/>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C000"/>
                </a:solidFill>
              </a:rPr>
              <a:t>You can also pay for…</a:t>
            </a:r>
            <a:endParaRPr sz="4800" dirty="0">
              <a:solidFill>
                <a:srgbClr val="FFC000"/>
              </a:solidFill>
            </a:endParaRPr>
          </a:p>
        </p:txBody>
      </p:sp>
      <p:sp>
        <p:nvSpPr>
          <p:cNvPr id="96" name="Google Shape;96;p16"/>
          <p:cNvSpPr txBox="1">
            <a:spLocks noGrp="1"/>
          </p:cNvSpPr>
          <p:nvPr>
            <p:ph type="body" idx="1"/>
          </p:nvPr>
        </p:nvSpPr>
        <p:spPr>
          <a:xfrm>
            <a:off x="1731650" y="1913776"/>
            <a:ext cx="2781350" cy="25032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US" dirty="0"/>
              <a:t>Paper Plates</a:t>
            </a:r>
          </a:p>
          <a:p>
            <a:pPr marL="457200" lvl="0" indent="-355600" algn="l" rtl="0">
              <a:spcBef>
                <a:spcPts val="600"/>
              </a:spcBef>
              <a:spcAft>
                <a:spcPts val="0"/>
              </a:spcAft>
              <a:buSzPts val="2000"/>
              <a:buChar char="✘"/>
            </a:pPr>
            <a:r>
              <a:rPr lang="en-US" dirty="0"/>
              <a:t>Cups</a:t>
            </a:r>
          </a:p>
          <a:p>
            <a:pPr marL="457200" lvl="0" indent="-355600" algn="l" rtl="0">
              <a:spcBef>
                <a:spcPts val="600"/>
              </a:spcBef>
              <a:spcAft>
                <a:spcPts val="0"/>
              </a:spcAft>
              <a:buSzPts val="2000"/>
              <a:buChar char="✘"/>
            </a:pPr>
            <a:r>
              <a:rPr lang="en-US" dirty="0"/>
              <a:t>Utensils</a:t>
            </a:r>
          </a:p>
          <a:p>
            <a:pPr marL="457200" lvl="0" indent="-355600" algn="l" rtl="0">
              <a:spcBef>
                <a:spcPts val="600"/>
              </a:spcBef>
              <a:spcAft>
                <a:spcPts val="0"/>
              </a:spcAft>
              <a:buSzPts val="2000"/>
              <a:buChar char="✘"/>
            </a:pPr>
            <a:r>
              <a:rPr lang="en-US" dirty="0"/>
              <a:t>Napkins</a:t>
            </a:r>
          </a:p>
          <a:p>
            <a:pPr marL="457200" lvl="0" indent="-355600" algn="l" rtl="0">
              <a:spcBef>
                <a:spcPts val="600"/>
              </a:spcBef>
              <a:spcAft>
                <a:spcPts val="0"/>
              </a:spcAft>
              <a:buSzPts val="2000"/>
              <a:buChar char="✘"/>
            </a:pPr>
            <a:r>
              <a:rPr lang="en-US" dirty="0"/>
              <a:t>Charcoal/Propane</a:t>
            </a:r>
          </a:p>
          <a:p>
            <a:pPr marL="101600" lvl="0" indent="0" algn="l" rtl="0">
              <a:spcBef>
                <a:spcPts val="600"/>
              </a:spcBef>
              <a:spcAft>
                <a:spcPts val="0"/>
              </a:spcAft>
              <a:buSzPts val="2000"/>
              <a:buNone/>
            </a:pPr>
            <a:r>
              <a:rPr lang="en-US" dirty="0"/>
              <a:t> </a:t>
            </a:r>
          </a:p>
          <a:p>
            <a:pPr marL="457200" lvl="0" indent="-355600" algn="l" rtl="0">
              <a:spcBef>
                <a:spcPts val="600"/>
              </a:spcBef>
              <a:spcAft>
                <a:spcPts val="0"/>
              </a:spcAft>
              <a:buSzPts val="2000"/>
              <a:buChar char="✘"/>
            </a:pPr>
            <a:endParaRPr lang="en-US" dirty="0"/>
          </a:p>
          <a:p>
            <a:pPr marL="457200" lvl="0" indent="-355600" algn="l" rtl="0">
              <a:spcBef>
                <a:spcPts val="600"/>
              </a:spcBef>
              <a:spcAft>
                <a:spcPts val="0"/>
              </a:spcAft>
              <a:buSzPts val="2000"/>
              <a:buChar char="✘"/>
            </a:pPr>
            <a:endParaRPr dirty="0"/>
          </a:p>
        </p:txBody>
      </p:sp>
      <p:sp>
        <p:nvSpPr>
          <p:cNvPr id="99" name="Google Shape;99;p1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dirty="0"/>
          </a:p>
        </p:txBody>
      </p:sp>
      <p:sp>
        <p:nvSpPr>
          <p:cNvPr id="9" name="Google Shape;96;p16"/>
          <p:cNvSpPr txBox="1">
            <a:spLocks/>
          </p:cNvSpPr>
          <p:nvPr/>
        </p:nvSpPr>
        <p:spPr>
          <a:xfrm>
            <a:off x="4705350" y="1920200"/>
            <a:ext cx="4246300" cy="250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1pPr>
            <a:lvl2pPr marL="914400" marR="0" lvl="1"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2pPr>
            <a:lvl3pPr marL="1371600" marR="0" lvl="2"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3pPr>
            <a:lvl4pPr marL="1828800" marR="0" lvl="3"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4pPr>
            <a:lvl5pPr marL="2286000" marR="0" lvl="4"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5pPr>
            <a:lvl6pPr marL="2743200" marR="0" lvl="5"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6pPr>
            <a:lvl7pPr marL="3200400" marR="0" lvl="6"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7pPr>
            <a:lvl8pPr marL="3657600" marR="0" lvl="7"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8pPr>
            <a:lvl9pPr marL="4114800" marR="0" lvl="8"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9pPr>
          </a:lstStyle>
          <a:p>
            <a:r>
              <a:rPr lang="en-US" dirty="0"/>
              <a:t>Decorations</a:t>
            </a:r>
          </a:p>
          <a:p>
            <a:pPr marL="558800" lvl="1" indent="0">
              <a:buNone/>
            </a:pPr>
            <a:r>
              <a:rPr lang="en-US" sz="1200" dirty="0"/>
              <a:t> X NO more than </a:t>
            </a:r>
            <a:r>
              <a:rPr lang="en-US" sz="1400" dirty="0">
                <a:solidFill>
                  <a:srgbClr val="FF0000"/>
                </a:solidFill>
              </a:rPr>
              <a:t>10% </a:t>
            </a:r>
            <a:r>
              <a:rPr lang="en-US" sz="1200" dirty="0"/>
              <a:t>of Budget</a:t>
            </a:r>
          </a:p>
          <a:p>
            <a:r>
              <a:rPr lang="en-US" dirty="0"/>
              <a:t>Foil, Foil Pans</a:t>
            </a:r>
          </a:p>
          <a:p>
            <a:r>
              <a:rPr lang="en-US" dirty="0"/>
              <a:t>Room Fees</a:t>
            </a:r>
          </a:p>
          <a:p>
            <a:r>
              <a:rPr lang="en-US" dirty="0"/>
              <a:t>Pavilion/Equipment Rental</a:t>
            </a:r>
          </a:p>
          <a:p>
            <a:pPr marL="101600" indent="0">
              <a:buNone/>
            </a:pPr>
            <a:r>
              <a:rPr lang="en-US" sz="2400" dirty="0"/>
              <a:t>	t</a:t>
            </a:r>
            <a:r>
              <a:rPr lang="en-US" dirty="0"/>
              <a:t>ents/tables/chairs</a:t>
            </a:r>
          </a:p>
          <a:p>
            <a:pPr marL="101600" indent="0">
              <a:buNone/>
            </a:pPr>
            <a:endParaRPr lang="en-US" sz="2200" dirty="0">
              <a:solidFill>
                <a:srgbClr val="FFC000"/>
              </a:solidFill>
              <a:latin typeface="Walter Turncoat"/>
              <a:ea typeface="Walter Turncoat"/>
              <a:cs typeface="Walter Turncoat"/>
            </a:endParaRPr>
          </a:p>
          <a:p>
            <a:endParaRPr lang="en-US" dirty="0"/>
          </a:p>
          <a:p>
            <a:endParaRPr lang="en-US" dirty="0"/>
          </a:p>
        </p:txBody>
      </p:sp>
      <p:sp>
        <p:nvSpPr>
          <p:cNvPr id="10" name="Google Shape;95;p16"/>
          <p:cNvSpPr txBox="1">
            <a:spLocks/>
          </p:cNvSpPr>
          <p:nvPr/>
        </p:nvSpPr>
        <p:spPr>
          <a:xfrm>
            <a:off x="1" y="4404275"/>
            <a:ext cx="9143999"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9pPr>
          </a:lstStyle>
          <a:p>
            <a:r>
              <a:rPr lang="en-US" sz="2200" dirty="0">
                <a:solidFill>
                  <a:srgbClr val="FFC000"/>
                </a:solidFill>
              </a:rPr>
              <a:t>Rentals ONLY – it won’t be approved for purchase</a:t>
            </a:r>
          </a:p>
        </p:txBody>
      </p:sp>
      <p:sp>
        <p:nvSpPr>
          <p:cNvPr id="11" name="Google Shape;373;p38"/>
          <p:cNvSpPr/>
          <p:nvPr/>
        </p:nvSpPr>
        <p:spPr>
          <a:xfrm>
            <a:off x="4264248" y="533474"/>
            <a:ext cx="603504" cy="640080"/>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5006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0"/>
                                        <p:tgtEl>
                                          <p:spTgt spid="11"/>
                                        </p:tgtEl>
                                      </p:cBhvr>
                                    </p:animEffect>
                                    <p:anim calcmode="lin" valueType="num">
                                      <p:cBhvr>
                                        <p:cTn id="8" dur="5000" fill="hold"/>
                                        <p:tgtEl>
                                          <p:spTgt spid="11"/>
                                        </p:tgtEl>
                                        <p:attrNameLst>
                                          <p:attrName>ppt_w</p:attrName>
                                        </p:attrNameLst>
                                      </p:cBhvr>
                                      <p:tavLst>
                                        <p:tav tm="0" fmla="#ppt_w*sin(2.5*pi*$)">
                                          <p:val>
                                            <p:fltVal val="0"/>
                                          </p:val>
                                        </p:tav>
                                        <p:tav tm="100000">
                                          <p:val>
                                            <p:fltVal val="1"/>
                                          </p:val>
                                        </p:tav>
                                      </p:tavLst>
                                    </p:anim>
                                    <p:anim calcmode="lin" valueType="num">
                                      <p:cBhvr>
                                        <p:cTn id="9" dur="5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19"/>
          <p:cNvSpPr txBox="1">
            <a:spLocks noGrp="1"/>
          </p:cNvSpPr>
          <p:nvPr>
            <p:ph type="body" idx="1"/>
          </p:nvPr>
        </p:nvSpPr>
        <p:spPr>
          <a:xfrm>
            <a:off x="624468" y="1483973"/>
            <a:ext cx="4032622" cy="2733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000" u="sng" dirty="0"/>
              <a:t>Family  Friendly</a:t>
            </a:r>
          </a:p>
          <a:p>
            <a:pPr marL="0" lvl="0" indent="0" algn="ctr" rtl="0">
              <a:spcBef>
                <a:spcPts val="600"/>
              </a:spcBef>
              <a:spcAft>
                <a:spcPts val="0"/>
              </a:spcAft>
              <a:buNone/>
            </a:pPr>
            <a:r>
              <a:rPr lang="en-US" dirty="0"/>
              <a:t>Kids activities</a:t>
            </a:r>
          </a:p>
          <a:p>
            <a:pPr marL="0" lvl="0" indent="0" algn="ctr" rtl="0">
              <a:spcBef>
                <a:spcPts val="600"/>
              </a:spcBef>
              <a:spcAft>
                <a:spcPts val="0"/>
              </a:spcAft>
              <a:buNone/>
            </a:pPr>
            <a:r>
              <a:rPr lang="en-US" dirty="0"/>
              <a:t>Inflatables for small humans</a:t>
            </a:r>
          </a:p>
          <a:p>
            <a:pPr marL="0" lvl="0" indent="0" algn="ctr" rtl="0">
              <a:spcBef>
                <a:spcPts val="600"/>
              </a:spcBef>
              <a:spcAft>
                <a:spcPts val="0"/>
              </a:spcAft>
              <a:buNone/>
            </a:pPr>
            <a:r>
              <a:rPr lang="en-US" dirty="0"/>
              <a:t>Artists: balloon, face painting</a:t>
            </a:r>
          </a:p>
          <a:p>
            <a:pPr marL="0" lvl="0" indent="0" algn="ctr" rtl="0">
              <a:spcBef>
                <a:spcPts val="600"/>
              </a:spcBef>
              <a:spcAft>
                <a:spcPts val="0"/>
              </a:spcAft>
              <a:buNone/>
            </a:pPr>
            <a:r>
              <a:rPr lang="en-US" dirty="0"/>
              <a:t>Petting zoos</a:t>
            </a:r>
          </a:p>
          <a:p>
            <a:pPr marL="0" lvl="0" indent="0" algn="ctr" rtl="0">
              <a:spcBef>
                <a:spcPts val="600"/>
              </a:spcBef>
              <a:spcAft>
                <a:spcPts val="0"/>
              </a:spcAft>
              <a:buNone/>
            </a:pPr>
            <a:r>
              <a:rPr lang="en-US" dirty="0">
                <a:solidFill>
                  <a:srgbClr val="FF0000"/>
                </a:solidFill>
              </a:rPr>
              <a:t>No more than 50% of your Budget can go towards these activities</a:t>
            </a:r>
          </a:p>
          <a:p>
            <a:pPr marL="0" lvl="0" indent="0" algn="ctr" rtl="0">
              <a:spcBef>
                <a:spcPts val="600"/>
              </a:spcBef>
              <a:spcAft>
                <a:spcPts val="0"/>
              </a:spcAft>
              <a:buNone/>
            </a:pPr>
            <a:r>
              <a:rPr lang="en-US" dirty="0">
                <a:solidFill>
                  <a:srgbClr val="FF0000"/>
                </a:solidFill>
              </a:rPr>
              <a:t>Events CANNOT be geared towards Families and Unite cannot host events for dependents ALONE </a:t>
            </a:r>
          </a:p>
          <a:p>
            <a:pPr marL="0" lvl="0" indent="0" algn="ctr" rtl="0">
              <a:spcBef>
                <a:spcPts val="600"/>
              </a:spcBef>
              <a:spcAft>
                <a:spcPts val="0"/>
              </a:spcAft>
              <a:buNone/>
            </a:pPr>
            <a:endParaRPr lang="en-US" dirty="0">
              <a:solidFill>
                <a:srgbClr val="0F4BA4"/>
              </a:solidFill>
            </a:endParaRPr>
          </a:p>
          <a:p>
            <a:pPr marL="0" lvl="0" indent="0" algn="ctr" rtl="0">
              <a:spcBef>
                <a:spcPts val="600"/>
              </a:spcBef>
              <a:spcAft>
                <a:spcPts val="0"/>
              </a:spcAft>
              <a:buNone/>
            </a:pPr>
            <a:endParaRPr lang="en-US" dirty="0"/>
          </a:p>
          <a:p>
            <a:pPr marL="0" lvl="0" indent="0" algn="ctr" rtl="0">
              <a:spcBef>
                <a:spcPts val="600"/>
              </a:spcBef>
              <a:spcAft>
                <a:spcPts val="0"/>
              </a:spcAft>
              <a:buNone/>
            </a:pPr>
            <a:endParaRPr dirty="0"/>
          </a:p>
        </p:txBody>
      </p:sp>
      <p:sp>
        <p:nvSpPr>
          <p:cNvPr id="133" name="Google Shape;133;p19"/>
          <p:cNvSpPr txBox="1">
            <a:spLocks noGrp="1"/>
          </p:cNvSpPr>
          <p:nvPr>
            <p:ph type="body" idx="2"/>
          </p:nvPr>
        </p:nvSpPr>
        <p:spPr>
          <a:xfrm>
            <a:off x="4486910" y="1483973"/>
            <a:ext cx="4032622" cy="2733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000" u="sng" dirty="0"/>
              <a:t>AND THEN….</a:t>
            </a:r>
          </a:p>
          <a:p>
            <a:pPr marL="0" lvl="0" indent="0" algn="ctr" rtl="0">
              <a:spcBef>
                <a:spcPts val="600"/>
              </a:spcBef>
              <a:spcAft>
                <a:spcPts val="0"/>
              </a:spcAft>
              <a:buNone/>
            </a:pPr>
            <a:r>
              <a:rPr lang="en-US" dirty="0"/>
              <a:t>DJs ARE BACK!!!!</a:t>
            </a:r>
          </a:p>
          <a:p>
            <a:pPr marL="0" lvl="0" indent="0" algn="ctr" rtl="0">
              <a:spcBef>
                <a:spcPts val="600"/>
              </a:spcBef>
              <a:spcAft>
                <a:spcPts val="0"/>
              </a:spcAft>
              <a:buNone/>
            </a:pPr>
            <a:r>
              <a:rPr lang="en-US" dirty="0"/>
              <a:t>WATER PARKS</a:t>
            </a:r>
          </a:p>
          <a:p>
            <a:pPr marL="0" lvl="0" indent="0" algn="ctr" rtl="0">
              <a:spcBef>
                <a:spcPts val="600"/>
              </a:spcBef>
              <a:spcAft>
                <a:spcPts val="0"/>
              </a:spcAft>
              <a:buNone/>
            </a:pPr>
            <a:r>
              <a:rPr lang="en-US" dirty="0"/>
              <a:t>THEME PARKS</a:t>
            </a:r>
          </a:p>
          <a:p>
            <a:pPr marL="0" lvl="0" indent="0" algn="ctr" rtl="0">
              <a:spcBef>
                <a:spcPts val="600"/>
              </a:spcBef>
              <a:spcAft>
                <a:spcPts val="0"/>
              </a:spcAft>
              <a:buNone/>
            </a:pPr>
            <a:r>
              <a:rPr lang="en-US" dirty="0"/>
              <a:t>MUSICAL THEATER</a:t>
            </a:r>
          </a:p>
          <a:p>
            <a:pPr marL="0" lvl="0" indent="0" algn="ctr" rtl="0">
              <a:spcBef>
                <a:spcPts val="600"/>
              </a:spcBef>
              <a:spcAft>
                <a:spcPts val="0"/>
              </a:spcAft>
              <a:buNone/>
            </a:pPr>
            <a:r>
              <a:rPr lang="en-US" dirty="0"/>
              <a:t>FAIRS / THEMED EVENTS (THINK RENAISSANCE, MARDI GRAS OR PRIDE)</a:t>
            </a:r>
          </a:p>
          <a:p>
            <a:pPr marL="0" lvl="0" indent="0" algn="ctr" rtl="0">
              <a:spcBef>
                <a:spcPts val="600"/>
              </a:spcBef>
              <a:spcAft>
                <a:spcPts val="0"/>
              </a:spcAft>
              <a:buNone/>
            </a:pPr>
            <a:r>
              <a:rPr lang="en-US" sz="2000" dirty="0">
                <a:solidFill>
                  <a:srgbClr val="0F4BA4"/>
                </a:solidFill>
              </a:rPr>
              <a:t>MOVIES</a:t>
            </a:r>
          </a:p>
          <a:p>
            <a:pPr marL="0" lvl="0" indent="0" algn="ctr" rtl="0">
              <a:spcBef>
                <a:spcPts val="600"/>
              </a:spcBef>
              <a:spcAft>
                <a:spcPts val="0"/>
              </a:spcAft>
              <a:buNone/>
            </a:pPr>
            <a:r>
              <a:rPr lang="en-US" dirty="0"/>
              <a:t>MUST BE FOR A SPECIFIC MOVIE / DAY/ TIME</a:t>
            </a:r>
          </a:p>
          <a:p>
            <a:pPr marL="0" lvl="0" indent="0" algn="ctr" rtl="0">
              <a:spcBef>
                <a:spcPts val="600"/>
              </a:spcBef>
              <a:spcAft>
                <a:spcPts val="0"/>
              </a:spcAft>
              <a:buNone/>
            </a:pPr>
            <a:endParaRPr lang="en-US" sz="3000" dirty="0"/>
          </a:p>
        </p:txBody>
      </p:sp>
      <p:sp>
        <p:nvSpPr>
          <p:cNvPr id="137" name="Google Shape;137;p1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dirty="0"/>
          </a:p>
        </p:txBody>
      </p:sp>
      <p:sp>
        <p:nvSpPr>
          <p:cNvPr id="9" name="Google Shape;95;p16"/>
          <p:cNvSpPr txBox="1">
            <a:spLocks/>
          </p:cNvSpPr>
          <p:nvPr/>
        </p:nvSpPr>
        <p:spPr>
          <a:xfrm>
            <a:off x="-6000" y="257692"/>
            <a:ext cx="9144000"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9pPr>
          </a:lstStyle>
          <a:p>
            <a:r>
              <a:rPr lang="en-US" sz="4800" dirty="0">
                <a:solidFill>
                  <a:srgbClr val="FFC000"/>
                </a:solidFill>
              </a:rPr>
              <a:t>New to this year menu…</a:t>
            </a:r>
          </a:p>
        </p:txBody>
      </p:sp>
      <p:sp>
        <p:nvSpPr>
          <p:cNvPr id="16" name="Google Shape;95;p16"/>
          <p:cNvSpPr txBox="1">
            <a:spLocks/>
          </p:cNvSpPr>
          <p:nvPr/>
        </p:nvSpPr>
        <p:spPr>
          <a:xfrm>
            <a:off x="-18000" y="993331"/>
            <a:ext cx="9156000" cy="4145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9pPr>
          </a:lstStyle>
          <a:p>
            <a:r>
              <a:rPr lang="en-US" sz="1400" dirty="0">
                <a:solidFill>
                  <a:schemeClr val="bg1"/>
                </a:solidFill>
              </a:rPr>
              <a:t>The AF got tired of the program being </a:t>
            </a:r>
            <a:r>
              <a:rPr lang="en-US" sz="1400" dirty="0" err="1">
                <a:solidFill>
                  <a:schemeClr val="bg1"/>
                </a:solidFill>
              </a:rPr>
              <a:t>soooooo</a:t>
            </a:r>
            <a:r>
              <a:rPr lang="en-US" sz="1400" dirty="0">
                <a:solidFill>
                  <a:schemeClr val="bg1"/>
                </a:solidFill>
              </a:rPr>
              <a:t> restrictive so, they found a way to yes!</a:t>
            </a:r>
          </a:p>
        </p:txBody>
      </p:sp>
    </p:spTree>
    <p:extLst>
      <p:ext uri="{BB962C8B-B14F-4D97-AF65-F5344CB8AC3E}">
        <p14:creationId xmlns:p14="http://schemas.microsoft.com/office/powerpoint/2010/main" val="262614773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19"/>
          <p:cNvSpPr txBox="1">
            <a:spLocks noGrp="1"/>
          </p:cNvSpPr>
          <p:nvPr>
            <p:ph type="body" idx="1"/>
          </p:nvPr>
        </p:nvSpPr>
        <p:spPr>
          <a:xfrm>
            <a:off x="2222747" y="1776749"/>
            <a:ext cx="4032622" cy="2733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000" u="sng" dirty="0"/>
              <a:t>HOLIDAY ACTIVITES</a:t>
            </a:r>
          </a:p>
          <a:p>
            <a:pPr marL="285750" indent="-285750" algn="ctr"/>
            <a:r>
              <a:rPr lang="en-US" dirty="0">
                <a:solidFill>
                  <a:schemeClr val="bg1"/>
                </a:solidFill>
              </a:rPr>
              <a:t>UGLY SWEATER COMPETITIONS</a:t>
            </a:r>
          </a:p>
          <a:p>
            <a:pPr marL="285750" indent="-285750" algn="ctr"/>
            <a:r>
              <a:rPr lang="en-US" dirty="0">
                <a:solidFill>
                  <a:schemeClr val="bg1"/>
                </a:solidFill>
              </a:rPr>
              <a:t>GINGERBREAD HOUSE/TOWNS COMPETITIONS</a:t>
            </a:r>
          </a:p>
          <a:p>
            <a:pPr marL="285750" indent="-285750" algn="ctr"/>
            <a:r>
              <a:rPr lang="en-US" dirty="0">
                <a:solidFill>
                  <a:schemeClr val="bg1"/>
                </a:solidFill>
              </a:rPr>
              <a:t>SQUADRON HOLIDAY CARD COMPETITION</a:t>
            </a:r>
          </a:p>
          <a:p>
            <a:pPr marL="285750" indent="-285750" algn="ctr"/>
            <a:r>
              <a:rPr lang="en-US" dirty="0">
                <a:solidFill>
                  <a:schemeClr val="bg1"/>
                </a:solidFill>
              </a:rPr>
              <a:t>CREATE/MAKE A WREATH – EASTER, 4</a:t>
            </a:r>
            <a:r>
              <a:rPr lang="en-US" baseline="30000" dirty="0">
                <a:solidFill>
                  <a:schemeClr val="bg1"/>
                </a:solidFill>
              </a:rPr>
              <a:t>TH</a:t>
            </a:r>
            <a:r>
              <a:rPr lang="en-US" dirty="0">
                <a:solidFill>
                  <a:schemeClr val="bg1"/>
                </a:solidFill>
              </a:rPr>
              <a:t> OF JULY, CHRISTMAS, ETC.</a:t>
            </a:r>
          </a:p>
          <a:p>
            <a:pPr marL="0" lvl="0" indent="0" algn="ctr" rtl="0">
              <a:spcBef>
                <a:spcPts val="600"/>
              </a:spcBef>
              <a:spcAft>
                <a:spcPts val="0"/>
              </a:spcAft>
              <a:buNone/>
            </a:pPr>
            <a:endParaRPr lang="en-US" dirty="0">
              <a:solidFill>
                <a:srgbClr val="0F4BA4"/>
              </a:solidFill>
            </a:endParaRPr>
          </a:p>
          <a:p>
            <a:pPr marL="0" lvl="0" indent="0" algn="ctr" rtl="0">
              <a:spcBef>
                <a:spcPts val="600"/>
              </a:spcBef>
              <a:spcAft>
                <a:spcPts val="0"/>
              </a:spcAft>
              <a:buNone/>
            </a:pPr>
            <a:r>
              <a:rPr lang="en-US" dirty="0">
                <a:solidFill>
                  <a:srgbClr val="FF0000"/>
                </a:solidFill>
              </a:rPr>
              <a:t>HOLIDAY PARTIES ARE NOT AUTHORIZED</a:t>
            </a:r>
          </a:p>
          <a:p>
            <a:pPr marL="0" lvl="0" indent="0" algn="ctr" rtl="0">
              <a:spcBef>
                <a:spcPts val="600"/>
              </a:spcBef>
              <a:spcAft>
                <a:spcPts val="0"/>
              </a:spcAft>
              <a:buNone/>
            </a:pPr>
            <a:endParaRPr dirty="0"/>
          </a:p>
        </p:txBody>
      </p:sp>
      <p:sp>
        <p:nvSpPr>
          <p:cNvPr id="133" name="Google Shape;133;p19"/>
          <p:cNvSpPr txBox="1">
            <a:spLocks noGrp="1"/>
          </p:cNvSpPr>
          <p:nvPr>
            <p:ph type="body" idx="2"/>
          </p:nvPr>
        </p:nvSpPr>
        <p:spPr>
          <a:xfrm>
            <a:off x="4486910" y="1776749"/>
            <a:ext cx="4032622" cy="2733000"/>
          </a:xfrm>
          <a:prstGeom prst="rect">
            <a:avLst/>
          </a:prstGeom>
        </p:spPr>
        <p:txBody>
          <a:bodyPr spcFirstLastPara="1" wrap="square" lIns="91425" tIns="91425" rIns="91425" bIns="91425" anchor="t" anchorCtr="0">
            <a:noAutofit/>
          </a:bodyPr>
          <a:lstStyle/>
          <a:p>
            <a:pPr marL="0" indent="0" algn="ctr">
              <a:buNone/>
            </a:pPr>
            <a:endParaRPr lang="en-US" dirty="0"/>
          </a:p>
          <a:p>
            <a:pPr marL="0" lvl="0" indent="0" algn="ctr" rtl="0">
              <a:spcBef>
                <a:spcPts val="600"/>
              </a:spcBef>
              <a:spcAft>
                <a:spcPts val="0"/>
              </a:spcAft>
              <a:buNone/>
            </a:pPr>
            <a:endParaRPr lang="en-US" sz="3000" dirty="0"/>
          </a:p>
        </p:txBody>
      </p:sp>
      <p:sp>
        <p:nvSpPr>
          <p:cNvPr id="137" name="Google Shape;137;p1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dirty="0"/>
          </a:p>
        </p:txBody>
      </p:sp>
      <p:sp>
        <p:nvSpPr>
          <p:cNvPr id="9" name="Google Shape;95;p16"/>
          <p:cNvSpPr txBox="1">
            <a:spLocks/>
          </p:cNvSpPr>
          <p:nvPr/>
        </p:nvSpPr>
        <p:spPr>
          <a:xfrm>
            <a:off x="0" y="661514"/>
            <a:ext cx="9144000"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9pPr>
          </a:lstStyle>
          <a:p>
            <a:r>
              <a:rPr lang="en-US" sz="4800" dirty="0">
                <a:solidFill>
                  <a:srgbClr val="FFC000"/>
                </a:solidFill>
              </a:rPr>
              <a:t>New to this year menu…</a:t>
            </a:r>
          </a:p>
        </p:txBody>
      </p:sp>
    </p:spTree>
    <p:extLst>
      <p:ext uri="{BB962C8B-B14F-4D97-AF65-F5344CB8AC3E}">
        <p14:creationId xmlns:p14="http://schemas.microsoft.com/office/powerpoint/2010/main" val="413291000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12" name="Google Shape;89;p15"/>
          <p:cNvSpPr txBox="1">
            <a:spLocks noGrp="1"/>
          </p:cNvSpPr>
          <p:nvPr>
            <p:ph type="body" idx="1"/>
          </p:nvPr>
        </p:nvSpPr>
        <p:spPr>
          <a:xfrm>
            <a:off x="0" y="689003"/>
            <a:ext cx="9144000" cy="819900"/>
          </a:xfrm>
          <a:prstGeom prst="rect">
            <a:avLst/>
          </a:prstGeom>
        </p:spPr>
        <p:txBody>
          <a:bodyPr spcFirstLastPara="1" wrap="square" lIns="91425" tIns="91425" rIns="91425" bIns="91425" anchor="t" anchorCtr="0">
            <a:noAutofit/>
          </a:bodyPr>
          <a:lstStyle/>
          <a:p>
            <a:pPr marL="0" indent="0" algn="ctr">
              <a:spcBef>
                <a:spcPts val="0"/>
              </a:spcBef>
              <a:buSzPts val="4800"/>
              <a:buNone/>
            </a:pPr>
            <a:r>
              <a:rPr lang="en-US" sz="4400" dirty="0">
                <a:solidFill>
                  <a:srgbClr val="FFC000"/>
                </a:solidFill>
                <a:latin typeface="Walter Turncoat"/>
                <a:ea typeface="Walter Turncoat"/>
                <a:cs typeface="Walter Turncoat"/>
                <a:sym typeface="Walter Turncoat"/>
              </a:rPr>
              <a:t>Unite funds </a:t>
            </a:r>
            <a:r>
              <a:rPr lang="en-US" sz="4400" dirty="0">
                <a:solidFill>
                  <a:srgbClr val="FF0000"/>
                </a:solidFill>
                <a:latin typeface="Walter Turncoat"/>
                <a:ea typeface="Walter Turncoat"/>
                <a:cs typeface="Walter Turncoat"/>
                <a:sym typeface="Walter Turncoat"/>
              </a:rPr>
              <a:t>cannot</a:t>
            </a:r>
            <a:r>
              <a:rPr lang="en-US" sz="4400" dirty="0">
                <a:solidFill>
                  <a:srgbClr val="FFC000"/>
                </a:solidFill>
                <a:latin typeface="Walter Turncoat"/>
                <a:ea typeface="Walter Turncoat"/>
                <a:cs typeface="Walter Turncoat"/>
                <a:sym typeface="Walter Turncoat"/>
              </a:rPr>
              <a:t> be used for…</a:t>
            </a:r>
            <a:endParaRPr sz="4400" dirty="0">
              <a:solidFill>
                <a:srgbClr val="FFC000"/>
              </a:solidFill>
              <a:latin typeface="Walter Turncoat"/>
              <a:ea typeface="Walter Turncoat"/>
              <a:cs typeface="Walter Turncoat"/>
              <a:sym typeface="Walter Turncoat"/>
            </a:endParaRPr>
          </a:p>
        </p:txBody>
      </p:sp>
      <p:sp>
        <p:nvSpPr>
          <p:cNvPr id="13" name="Google Shape;90;p1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dirty="0"/>
          </a:p>
        </p:txBody>
      </p:sp>
      <p:sp>
        <p:nvSpPr>
          <p:cNvPr id="14" name="Google Shape;96;p16"/>
          <p:cNvSpPr txBox="1">
            <a:spLocks/>
          </p:cNvSpPr>
          <p:nvPr/>
        </p:nvSpPr>
        <p:spPr>
          <a:xfrm>
            <a:off x="274350" y="1681350"/>
            <a:ext cx="4572000" cy="178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1pPr>
            <a:lvl2pPr marL="914400" marR="0" lvl="1"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2pPr>
            <a:lvl3pPr marL="1371600" marR="0" lvl="2"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3pPr>
            <a:lvl4pPr marL="1828800" marR="0" lvl="3"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4pPr>
            <a:lvl5pPr marL="2286000" marR="0" lvl="4"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5pPr>
            <a:lvl6pPr marL="2743200" marR="0" lvl="5"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6pPr>
            <a:lvl7pPr marL="3200400" marR="0" lvl="6"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7pPr>
            <a:lvl8pPr marL="3657600" marR="0" lvl="7"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8pPr>
            <a:lvl9pPr marL="4114800" marR="0" lvl="8"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9pPr>
          </a:lstStyle>
          <a:p>
            <a:pPr indent="-355600" algn="l">
              <a:spcBef>
                <a:spcPts val="0"/>
              </a:spcBef>
              <a:buSzPts val="2000"/>
            </a:pPr>
            <a:r>
              <a:rPr lang="en-US" sz="1600" dirty="0">
                <a:solidFill>
                  <a:srgbClr val="FF0000"/>
                </a:solidFill>
              </a:rPr>
              <a:t>HOLIDAY PARTIES (EOY EVENTS)</a:t>
            </a:r>
          </a:p>
          <a:p>
            <a:pPr marL="101600" indent="0" algn="l">
              <a:spcBef>
                <a:spcPts val="0"/>
              </a:spcBef>
              <a:buSzPts val="2000"/>
              <a:buNone/>
            </a:pPr>
            <a:r>
              <a:rPr lang="en-US" sz="1600" dirty="0">
                <a:solidFill>
                  <a:srgbClr val="FF0000"/>
                </a:solidFill>
              </a:rPr>
              <a:t>	- THIS IS STILL A THING</a:t>
            </a:r>
          </a:p>
          <a:p>
            <a:pPr marL="387350" indent="-285750" algn="l">
              <a:spcBef>
                <a:spcPts val="0"/>
              </a:spcBef>
              <a:buSzPts val="2000"/>
            </a:pPr>
            <a:r>
              <a:rPr lang="en-US" sz="1600" dirty="0"/>
              <a:t>Events with no Unit-Cohesion </a:t>
            </a:r>
          </a:p>
          <a:p>
            <a:pPr indent="-355600" algn="l">
              <a:spcBef>
                <a:spcPts val="0"/>
              </a:spcBef>
              <a:buSzPts val="2000"/>
            </a:pPr>
            <a:r>
              <a:rPr lang="en-US" sz="1600" dirty="0"/>
              <a:t>Alcohol or Gambling (INCLUDES BINGO)</a:t>
            </a:r>
          </a:p>
          <a:p>
            <a:pPr indent="-355600" algn="l">
              <a:spcBef>
                <a:spcPts val="0"/>
              </a:spcBef>
              <a:buSzPts val="2000"/>
            </a:pPr>
            <a:r>
              <a:rPr lang="en-US" sz="1600" dirty="0">
                <a:solidFill>
                  <a:schemeClr val="bg1"/>
                </a:solidFill>
              </a:rPr>
              <a:t>COMBAT DINING IN/OUT</a:t>
            </a:r>
          </a:p>
          <a:p>
            <a:pPr indent="-355600" algn="l">
              <a:spcBef>
                <a:spcPts val="0"/>
              </a:spcBef>
              <a:buSzPts val="2000"/>
            </a:pPr>
            <a:r>
              <a:rPr lang="en-US" sz="1600" dirty="0">
                <a:solidFill>
                  <a:schemeClr val="bg1"/>
                </a:solidFill>
              </a:rPr>
              <a:t>Change of Commands/Meet &amp; Greets</a:t>
            </a:r>
          </a:p>
          <a:p>
            <a:pPr indent="-355600" algn="l">
              <a:spcBef>
                <a:spcPts val="0"/>
              </a:spcBef>
              <a:buSzPts val="2000"/>
            </a:pPr>
            <a:r>
              <a:rPr lang="en-US" sz="1600" dirty="0">
                <a:solidFill>
                  <a:schemeClr val="bg1"/>
                </a:solidFill>
              </a:rPr>
              <a:t>Squadron Training/Meetings</a:t>
            </a:r>
          </a:p>
          <a:p>
            <a:pPr indent="-355600" algn="l">
              <a:spcBef>
                <a:spcPts val="0"/>
              </a:spcBef>
              <a:buSzPts val="2000"/>
            </a:pPr>
            <a:r>
              <a:rPr lang="en-US" sz="1600" dirty="0">
                <a:solidFill>
                  <a:schemeClr val="bg1"/>
                </a:solidFill>
              </a:rPr>
              <a:t>PROMOTIONS/RETIREMENTS</a:t>
            </a:r>
          </a:p>
          <a:p>
            <a:pPr indent="-355600" algn="l">
              <a:spcBef>
                <a:spcPts val="0"/>
              </a:spcBef>
              <a:buSzPts val="2000"/>
            </a:pPr>
            <a:r>
              <a:rPr lang="en-US" sz="1600" dirty="0">
                <a:solidFill>
                  <a:schemeClr val="bg1"/>
                </a:solidFill>
              </a:rPr>
              <a:t>SUPPLIES FOR VOLUNTEER EVENTS</a:t>
            </a:r>
          </a:p>
          <a:p>
            <a:pPr indent="-355600" algn="l">
              <a:spcBef>
                <a:spcPts val="0"/>
              </a:spcBef>
              <a:buSzPts val="2000"/>
            </a:pPr>
            <a:r>
              <a:rPr lang="en-US" sz="1600" dirty="0">
                <a:solidFill>
                  <a:schemeClr val="bg1"/>
                </a:solidFill>
              </a:rPr>
              <a:t>Rentals of Portable Johns, Trash/Cleaning </a:t>
            </a:r>
            <a:r>
              <a:rPr lang="en-US" sz="1600" u="sng" dirty="0">
                <a:solidFill>
                  <a:schemeClr val="bg1"/>
                </a:solidFill>
              </a:rPr>
              <a:t>Services</a:t>
            </a:r>
            <a:r>
              <a:rPr lang="en-US" sz="1600" dirty="0">
                <a:solidFill>
                  <a:schemeClr val="bg1"/>
                </a:solidFill>
              </a:rPr>
              <a:t>, Lodging, Transportation</a:t>
            </a:r>
          </a:p>
          <a:p>
            <a:pPr indent="-355600" algn="l">
              <a:spcBef>
                <a:spcPts val="0"/>
              </a:spcBef>
              <a:spcAft>
                <a:spcPts val="600"/>
              </a:spcAft>
              <a:buSzPts val="2000"/>
            </a:pPr>
            <a:endParaRPr lang="en-US" sz="1600" dirty="0">
              <a:solidFill>
                <a:srgbClr val="FF0000"/>
              </a:solidFill>
            </a:endParaRPr>
          </a:p>
        </p:txBody>
      </p:sp>
      <p:sp>
        <p:nvSpPr>
          <p:cNvPr id="15" name="Google Shape;74;p13"/>
          <p:cNvSpPr/>
          <p:nvPr/>
        </p:nvSpPr>
        <p:spPr>
          <a:xfrm>
            <a:off x="3637027" y="1349416"/>
            <a:ext cx="1639229" cy="154304"/>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C000"/>
              </a:solidFill>
            </a:endParaRPr>
          </a:p>
        </p:txBody>
      </p:sp>
      <p:sp>
        <p:nvSpPr>
          <p:cNvPr id="20" name="Google Shape;96;p16"/>
          <p:cNvSpPr txBox="1">
            <a:spLocks/>
          </p:cNvSpPr>
          <p:nvPr/>
        </p:nvSpPr>
        <p:spPr>
          <a:xfrm>
            <a:off x="4627999" y="1681350"/>
            <a:ext cx="4572000" cy="178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1pPr>
            <a:lvl2pPr marL="914400" marR="0" lvl="1"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2pPr>
            <a:lvl3pPr marL="1371600" marR="0" lvl="2"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3pPr>
            <a:lvl4pPr marL="1828800" marR="0" lvl="3"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4pPr>
            <a:lvl5pPr marL="2286000" marR="0" lvl="4"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5pPr>
            <a:lvl6pPr marL="2743200" marR="0" lvl="5"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6pPr>
            <a:lvl7pPr marL="3200400" marR="0" lvl="6"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7pPr>
            <a:lvl8pPr marL="3657600" marR="0" lvl="7"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8pPr>
            <a:lvl9pPr marL="4114800" marR="0" lvl="8"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9pPr>
          </a:lstStyle>
          <a:p>
            <a:pPr indent="-355600" algn="l">
              <a:spcBef>
                <a:spcPts val="0"/>
              </a:spcBef>
              <a:buSzPts val="2000"/>
            </a:pPr>
            <a:r>
              <a:rPr lang="en-US" sz="1600" dirty="0">
                <a:solidFill>
                  <a:schemeClr val="bg1"/>
                </a:solidFill>
              </a:rPr>
              <a:t>Equipment Purchases</a:t>
            </a:r>
          </a:p>
          <a:p>
            <a:pPr indent="-355600" algn="l">
              <a:spcBef>
                <a:spcPts val="0"/>
              </a:spcBef>
              <a:buSzPts val="2000"/>
            </a:pPr>
            <a:r>
              <a:rPr lang="en-US" sz="1600" dirty="0">
                <a:solidFill>
                  <a:schemeClr val="bg1"/>
                </a:solidFill>
              </a:rPr>
              <a:t>Prizes, Giveaways, Awards, PROMOTIONAL ITEMS</a:t>
            </a:r>
          </a:p>
          <a:p>
            <a:pPr indent="-355600" algn="l">
              <a:spcBef>
                <a:spcPts val="0"/>
              </a:spcBef>
              <a:buSzPts val="2000"/>
            </a:pPr>
            <a:r>
              <a:rPr lang="en-US" sz="1600" dirty="0">
                <a:solidFill>
                  <a:schemeClr val="bg1"/>
                </a:solidFill>
              </a:rPr>
              <a:t>Damages or Late Fees, Taxes, Tips, or Gratuities, AND/OR INSURANCE</a:t>
            </a:r>
          </a:p>
          <a:p>
            <a:pPr indent="-355600" algn="l">
              <a:spcBef>
                <a:spcPts val="0"/>
              </a:spcBef>
              <a:buSzPts val="2000"/>
            </a:pPr>
            <a:r>
              <a:rPr lang="en-US" sz="1600" dirty="0">
                <a:solidFill>
                  <a:schemeClr val="bg1"/>
                </a:solidFill>
              </a:rPr>
              <a:t>PPE – Gloves, sanitizer, cleaning supplies, masks</a:t>
            </a:r>
          </a:p>
          <a:p>
            <a:pPr indent="-355600" algn="l">
              <a:spcBef>
                <a:spcPts val="0"/>
              </a:spcBef>
              <a:buSzPts val="2000"/>
            </a:pPr>
            <a:r>
              <a:rPr lang="en-US" sz="1600" dirty="0">
                <a:solidFill>
                  <a:schemeClr val="bg1"/>
                </a:solidFill>
              </a:rPr>
              <a:t>NON-INCLUSIVE EVENTS</a:t>
            </a:r>
          </a:p>
          <a:p>
            <a:pPr marL="0" indent="0" algn="l">
              <a:buFont typeface="Sniglet"/>
              <a:buNone/>
            </a:pPr>
            <a:endParaRPr lang="en-US" sz="1800" dirty="0"/>
          </a:p>
        </p:txBody>
      </p:sp>
      <p:sp>
        <p:nvSpPr>
          <p:cNvPr id="21" name="Google Shape;410;p38"/>
          <p:cNvSpPr/>
          <p:nvPr/>
        </p:nvSpPr>
        <p:spPr>
          <a:xfrm>
            <a:off x="4251960" y="214804"/>
            <a:ext cx="640080" cy="603504"/>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90817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0"/>
                                        <p:tgtEl>
                                          <p:spTgt spid="21"/>
                                        </p:tgtEl>
                                      </p:cBhvr>
                                    </p:animEffect>
                                    <p:anim calcmode="lin" valueType="num">
                                      <p:cBhvr>
                                        <p:cTn id="8" dur="5000" fill="hold"/>
                                        <p:tgtEl>
                                          <p:spTgt spid="21"/>
                                        </p:tgtEl>
                                        <p:attrNameLst>
                                          <p:attrName>ppt_w</p:attrName>
                                        </p:attrNameLst>
                                      </p:cBhvr>
                                      <p:tavLst>
                                        <p:tav tm="0" fmla="#ppt_w*sin(2.5*pi*$)">
                                          <p:val>
                                            <p:fltVal val="0"/>
                                          </p:val>
                                        </p:tav>
                                        <p:tav tm="100000">
                                          <p:val>
                                            <p:fltVal val="1"/>
                                          </p:val>
                                        </p:tav>
                                      </p:tavLst>
                                    </p:anim>
                                    <p:anim calcmode="lin" valueType="num">
                                      <p:cBhvr>
                                        <p:cTn id="9" dur="5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0" y="-9858"/>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C000"/>
                </a:solidFill>
              </a:rPr>
              <a:t>p</a:t>
            </a:r>
            <a:r>
              <a:rPr lang="en" sz="4800" dirty="0">
                <a:solidFill>
                  <a:srgbClr val="FFC000"/>
                </a:solidFill>
              </a:rPr>
              <a:t>lanning your event</a:t>
            </a:r>
            <a:endParaRPr sz="4800" dirty="0">
              <a:solidFill>
                <a:srgbClr val="FFC000"/>
              </a:solidFill>
            </a:endParaRPr>
          </a:p>
        </p:txBody>
      </p:sp>
      <p:sp>
        <p:nvSpPr>
          <p:cNvPr id="143" name="Google Shape;143;p20"/>
          <p:cNvSpPr txBox="1">
            <a:spLocks noGrp="1"/>
          </p:cNvSpPr>
          <p:nvPr>
            <p:ph type="body" idx="1"/>
          </p:nvPr>
        </p:nvSpPr>
        <p:spPr>
          <a:xfrm>
            <a:off x="464115" y="829366"/>
            <a:ext cx="2631900" cy="3417900"/>
          </a:xfrm>
          <a:prstGeom prst="rect">
            <a:avLst/>
          </a:prstGeom>
        </p:spPr>
        <p:txBody>
          <a:bodyPr spcFirstLastPara="1" wrap="square" lIns="91425" tIns="91425" rIns="91425" bIns="91425" anchor="t" anchorCtr="0">
            <a:noAutofit/>
          </a:bodyPr>
          <a:lstStyle/>
          <a:p>
            <a:r>
              <a:rPr lang="en-US" sz="1600" dirty="0"/>
              <a:t>Use this planning timeline as a guide to help stay organized</a:t>
            </a:r>
          </a:p>
          <a:p>
            <a:pPr marL="101600" indent="0">
              <a:buNone/>
            </a:pPr>
            <a:endParaRPr lang="en-US" sz="1600" dirty="0"/>
          </a:p>
          <a:p>
            <a:endParaRPr lang="en-US" sz="1600" dirty="0"/>
          </a:p>
        </p:txBody>
      </p:sp>
      <p:sp>
        <p:nvSpPr>
          <p:cNvPr id="4" name="Text Placeholder 3"/>
          <p:cNvSpPr>
            <a:spLocks noGrp="1"/>
          </p:cNvSpPr>
          <p:nvPr>
            <p:ph type="body" idx="2"/>
          </p:nvPr>
        </p:nvSpPr>
        <p:spPr>
          <a:xfrm>
            <a:off x="3089101" y="829366"/>
            <a:ext cx="2631900" cy="3417900"/>
          </a:xfrm>
        </p:spPr>
        <p:txBody>
          <a:bodyPr/>
          <a:lstStyle/>
          <a:p>
            <a:r>
              <a:rPr lang="en-US" dirty="0"/>
              <a:t>Use the supply checklist as a reminder of items you may or may not need for your event</a:t>
            </a:r>
          </a:p>
          <a:p>
            <a:endParaRPr lang="en-US" dirty="0"/>
          </a:p>
        </p:txBody>
      </p:sp>
      <p:sp>
        <p:nvSpPr>
          <p:cNvPr id="5" name="Text Placeholder 4"/>
          <p:cNvSpPr>
            <a:spLocks noGrp="1"/>
          </p:cNvSpPr>
          <p:nvPr>
            <p:ph type="body" idx="3"/>
          </p:nvPr>
        </p:nvSpPr>
        <p:spPr>
          <a:xfrm>
            <a:off x="5721001" y="829366"/>
            <a:ext cx="2631900" cy="3417900"/>
          </a:xfrm>
        </p:spPr>
        <p:txBody>
          <a:bodyPr/>
          <a:lstStyle/>
          <a:p>
            <a:r>
              <a:rPr lang="en-US" dirty="0"/>
              <a:t>Refer to the last page for examples of questions you can ask your vendors</a:t>
            </a:r>
            <a:endParaRPr lang="en-US" sz="1200" dirty="0"/>
          </a:p>
          <a:p>
            <a:pPr marL="101600" indent="0">
              <a:buNone/>
            </a:pPr>
            <a:endParaRPr lang="en-US" dirty="0"/>
          </a:p>
          <a:p>
            <a:pPr marL="101600" indent="0">
              <a:buNone/>
            </a:pPr>
            <a:endParaRPr lang="en-US" dirty="0"/>
          </a:p>
        </p:txBody>
      </p:sp>
      <p:sp>
        <p:nvSpPr>
          <p:cNvPr id="148" name="Google Shape;148;p2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dirty="0"/>
          </a:p>
        </p:txBody>
      </p:sp>
      <p:pic>
        <p:nvPicPr>
          <p:cNvPr id="25" name="Picture 24"/>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795383" y="2020529"/>
            <a:ext cx="2030896" cy="2871478"/>
          </a:xfrm>
          <a:prstGeom prst="rect">
            <a:avLst/>
          </a:prstGeom>
          <a:effectLst>
            <a:glow rad="101600">
              <a:schemeClr val="accent2">
                <a:satMod val="175000"/>
                <a:alpha val="40000"/>
              </a:schemeClr>
            </a:glow>
          </a:effectLst>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0567" y="2020529"/>
            <a:ext cx="2030895" cy="2871478"/>
          </a:xfrm>
          <a:prstGeom prst="rect">
            <a:avLst/>
          </a:prstGeom>
          <a:effectLst>
            <a:glow rad="101600">
              <a:schemeClr val="accent2">
                <a:satMod val="175000"/>
                <a:alpha val="40000"/>
              </a:schemeClr>
            </a:glow>
          </a:effectLst>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6924" y="2020529"/>
            <a:ext cx="2030895" cy="2871478"/>
          </a:xfrm>
          <a:prstGeom prst="rect">
            <a:avLst/>
          </a:prstGeom>
          <a:effectLst>
            <a:glow rad="101600">
              <a:schemeClr val="accent2">
                <a:satMod val="175000"/>
                <a:alpha val="40000"/>
              </a:schemeClr>
            </a:glow>
          </a:effectLst>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12000" y="-18010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rgbClr val="FFC000"/>
                </a:solidFill>
              </a:rPr>
              <a:t>event submission process</a:t>
            </a:r>
            <a:endParaRPr sz="4800" dirty="0">
              <a:solidFill>
                <a:srgbClr val="FFC000"/>
              </a:solidFill>
            </a:endParaRPr>
          </a:p>
        </p:txBody>
      </p:sp>
      <p:sp>
        <p:nvSpPr>
          <p:cNvPr id="143" name="Google Shape;143;p20"/>
          <p:cNvSpPr txBox="1">
            <a:spLocks noGrp="1"/>
          </p:cNvSpPr>
          <p:nvPr>
            <p:ph type="body" idx="1"/>
          </p:nvPr>
        </p:nvSpPr>
        <p:spPr>
          <a:xfrm>
            <a:off x="4068662" y="622840"/>
            <a:ext cx="5075338" cy="2075100"/>
          </a:xfrm>
          <a:prstGeom prst="rect">
            <a:avLst/>
          </a:prstGeom>
        </p:spPr>
        <p:txBody>
          <a:bodyPr spcFirstLastPara="1" wrap="square" lIns="91425" tIns="91425" rIns="91425" bIns="91425" anchor="t" anchorCtr="0">
            <a:noAutofit/>
          </a:bodyPr>
          <a:lstStyle/>
          <a:p>
            <a:pPr marL="101600" indent="0">
              <a:buNone/>
            </a:pPr>
            <a:r>
              <a:rPr lang="en-US" dirty="0">
                <a:solidFill>
                  <a:srgbClr val="FFC000"/>
                </a:solidFill>
              </a:rPr>
              <a:t>Important: </a:t>
            </a:r>
          </a:p>
          <a:p>
            <a:pPr>
              <a:spcBef>
                <a:spcPts val="0"/>
              </a:spcBef>
            </a:pPr>
            <a:r>
              <a:rPr lang="en-US" sz="1300" dirty="0"/>
              <a:t>ALL BOXES MUST BE FILLED OUT </a:t>
            </a:r>
          </a:p>
          <a:p>
            <a:pPr>
              <a:spcBef>
                <a:spcPts val="0"/>
              </a:spcBef>
            </a:pPr>
            <a:r>
              <a:rPr lang="en-US" sz="1300" dirty="0"/>
              <a:t>BE VERY SPECIFIC IN YOUR DESCRIPTION</a:t>
            </a:r>
          </a:p>
          <a:p>
            <a:pPr>
              <a:spcBef>
                <a:spcPts val="0"/>
              </a:spcBef>
            </a:pPr>
            <a:r>
              <a:rPr lang="en-US" sz="1300" dirty="0"/>
              <a:t>INCLUDE FOOD PLAN &amp; ANY FEES PARTICIPANTS ARE PAYING </a:t>
            </a:r>
          </a:p>
          <a:p>
            <a:pPr>
              <a:spcBef>
                <a:spcPts val="0"/>
              </a:spcBef>
            </a:pPr>
            <a:r>
              <a:rPr lang="en-US" sz="1300" dirty="0"/>
              <a:t>BREAK DOWN THE FUNDING  - </a:t>
            </a:r>
            <a:r>
              <a:rPr lang="en-US" sz="1300" dirty="0">
                <a:solidFill>
                  <a:srgbClr val="FF0000"/>
                </a:solidFill>
              </a:rPr>
              <a:t>TOTAL IT ALL UP</a:t>
            </a:r>
          </a:p>
          <a:p>
            <a:pPr>
              <a:spcBef>
                <a:spcPts val="0"/>
              </a:spcBef>
            </a:pPr>
            <a:r>
              <a:rPr lang="en-US" sz="1300" dirty="0">
                <a:solidFill>
                  <a:srgbClr val="FF0000"/>
                </a:solidFill>
              </a:rPr>
              <a:t>CC MUST AUTHORIZE DEPENDENT PARTICIPATION</a:t>
            </a:r>
          </a:p>
          <a:p>
            <a:pPr marL="101600" indent="0">
              <a:buNone/>
            </a:pPr>
            <a:r>
              <a:rPr lang="en-US" dirty="0">
                <a:solidFill>
                  <a:srgbClr val="FFC000"/>
                </a:solidFill>
              </a:rPr>
              <a:t>Example:</a:t>
            </a:r>
          </a:p>
          <a:p>
            <a:pPr marL="101600" indent="0">
              <a:spcBef>
                <a:spcPts val="0"/>
              </a:spcBef>
              <a:buNone/>
            </a:pPr>
            <a:r>
              <a:rPr lang="en-US" sz="1200" dirty="0">
                <a:solidFill>
                  <a:srgbClr val="FF0000"/>
                </a:solidFill>
              </a:rPr>
              <a:t>ODR  - $200</a:t>
            </a:r>
          </a:p>
          <a:p>
            <a:pPr marL="101600" indent="0">
              <a:spcBef>
                <a:spcPts val="0"/>
              </a:spcBef>
              <a:buNone/>
            </a:pPr>
            <a:r>
              <a:rPr lang="en-US" sz="1200" dirty="0"/>
              <a:t>Tables, Chairs, Corn Hole, Inflatable, Coolers, Charcoal Grill</a:t>
            </a:r>
          </a:p>
          <a:p>
            <a:pPr marL="101600" indent="0">
              <a:spcBef>
                <a:spcPts val="0"/>
              </a:spcBef>
              <a:buNone/>
            </a:pPr>
            <a:r>
              <a:rPr lang="en-US" sz="1200" dirty="0">
                <a:solidFill>
                  <a:srgbClr val="FF0000"/>
                </a:solidFill>
              </a:rPr>
              <a:t>Game Time - $525</a:t>
            </a:r>
          </a:p>
          <a:p>
            <a:pPr marL="101600" indent="0">
              <a:spcBef>
                <a:spcPts val="0"/>
              </a:spcBef>
              <a:buNone/>
            </a:pPr>
            <a:r>
              <a:rPr lang="en-US" sz="1200" dirty="0"/>
              <a:t>Mobile Game Truck, Mobile Laser Tag</a:t>
            </a:r>
          </a:p>
          <a:p>
            <a:pPr marL="101600" indent="0">
              <a:spcBef>
                <a:spcPts val="0"/>
              </a:spcBef>
              <a:buNone/>
            </a:pPr>
            <a:r>
              <a:rPr lang="en-US" sz="1200" dirty="0">
                <a:solidFill>
                  <a:srgbClr val="FF0000"/>
                </a:solidFill>
              </a:rPr>
              <a:t>Elite - $625</a:t>
            </a:r>
          </a:p>
          <a:p>
            <a:pPr marL="101600" indent="0">
              <a:spcBef>
                <a:spcPts val="0"/>
              </a:spcBef>
              <a:buNone/>
            </a:pPr>
            <a:r>
              <a:rPr lang="en-US" sz="1200" dirty="0"/>
              <a:t>Rock Wall (labor, delivery, setup)</a:t>
            </a:r>
          </a:p>
          <a:p>
            <a:pPr marL="101600" indent="0">
              <a:spcBef>
                <a:spcPts val="0"/>
              </a:spcBef>
              <a:buNone/>
            </a:pPr>
            <a:r>
              <a:rPr lang="en-US" sz="1200" dirty="0"/>
              <a:t>$200 + $525 +$625 = $1350 / 100 participants</a:t>
            </a:r>
          </a:p>
          <a:p>
            <a:pPr marL="101600" indent="0">
              <a:spcBef>
                <a:spcPts val="0"/>
              </a:spcBef>
              <a:buNone/>
            </a:pPr>
            <a:r>
              <a:rPr lang="en-US" sz="1200" dirty="0"/>
              <a:t>= $13.50/per person</a:t>
            </a:r>
          </a:p>
          <a:p>
            <a:pPr marL="101600" indent="0">
              <a:spcBef>
                <a:spcPts val="0"/>
              </a:spcBef>
              <a:buNone/>
            </a:pPr>
            <a:endParaRPr lang="en-US" sz="1500" dirty="0"/>
          </a:p>
          <a:p>
            <a:pPr>
              <a:spcBef>
                <a:spcPts val="0"/>
              </a:spcBef>
            </a:pPr>
            <a:r>
              <a:rPr lang="en-US" sz="1300" dirty="0"/>
              <a:t>YOUR COMMANDER’S SIGNATURE IS REQUIRED </a:t>
            </a:r>
            <a:r>
              <a:rPr lang="en-US" sz="1300" dirty="0">
                <a:solidFill>
                  <a:srgbClr val="FF0000"/>
                </a:solidFill>
              </a:rPr>
              <a:t>FIRST</a:t>
            </a:r>
          </a:p>
          <a:p>
            <a:pPr>
              <a:spcBef>
                <a:spcPts val="0"/>
              </a:spcBef>
            </a:pPr>
            <a:r>
              <a:rPr lang="en-US" sz="1300" dirty="0"/>
              <a:t>C3 REVIEW AND SIGNATURE IS REQUIRED </a:t>
            </a:r>
            <a:r>
              <a:rPr lang="en-US" sz="1300" dirty="0">
                <a:solidFill>
                  <a:srgbClr val="FF0000"/>
                </a:solidFill>
              </a:rPr>
              <a:t>SECOND</a:t>
            </a:r>
          </a:p>
          <a:p>
            <a:pPr>
              <a:spcBef>
                <a:spcPts val="0"/>
              </a:spcBef>
            </a:pPr>
            <a:r>
              <a:rPr lang="en-US" sz="1300" dirty="0"/>
              <a:t>ALLOW MINIMUM OF </a:t>
            </a:r>
            <a:r>
              <a:rPr lang="en-US" sz="1300" u="sng" dirty="0"/>
              <a:t>3 WEEKS FOR </a:t>
            </a:r>
            <a:r>
              <a:rPr lang="en-US" sz="1300" u="sng" dirty="0">
                <a:solidFill>
                  <a:srgbClr val="FFC000"/>
                </a:solidFill>
              </a:rPr>
              <a:t>FINAL</a:t>
            </a:r>
            <a:r>
              <a:rPr lang="en-US" sz="1300" u="sng" dirty="0"/>
              <a:t> APPROVAL</a:t>
            </a:r>
          </a:p>
          <a:p>
            <a:pPr marL="101600" indent="0">
              <a:buNone/>
            </a:pPr>
            <a:r>
              <a:rPr lang="en-US" sz="1300" dirty="0"/>
              <a:t> 	Remember this is </a:t>
            </a:r>
            <a:r>
              <a:rPr lang="en-US" sz="1300" u="sng" dirty="0">
                <a:solidFill>
                  <a:srgbClr val="FF0000"/>
                </a:solidFill>
              </a:rPr>
              <a:t>NOT</a:t>
            </a:r>
            <a:r>
              <a:rPr lang="en-US" sz="1300" dirty="0"/>
              <a:t> a local approval</a:t>
            </a:r>
          </a:p>
          <a:p>
            <a:pPr marL="101600" indent="0">
              <a:buNone/>
            </a:pPr>
            <a:endParaRPr lang="en-US" sz="1600" dirty="0"/>
          </a:p>
          <a:p>
            <a:pPr marL="101600" indent="0">
              <a:buNone/>
            </a:pPr>
            <a:endParaRPr lang="en-US" sz="1600" dirty="0"/>
          </a:p>
          <a:p>
            <a:pPr marL="101600" indent="0">
              <a:buNone/>
            </a:pPr>
            <a:endParaRPr lang="en-US" dirty="0"/>
          </a:p>
        </p:txBody>
      </p:sp>
      <p:sp>
        <p:nvSpPr>
          <p:cNvPr id="148" name="Google Shape;148;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dirty="0"/>
          </a:p>
        </p:txBody>
      </p:sp>
      <p:sp>
        <p:nvSpPr>
          <p:cNvPr id="10" name="Google Shape;333;p37"/>
          <p:cNvSpPr/>
          <p:nvPr/>
        </p:nvSpPr>
        <p:spPr>
          <a:xfrm>
            <a:off x="142613" y="729842"/>
            <a:ext cx="3926048" cy="4303551"/>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330;p37"/>
          <p:cNvGrpSpPr/>
          <p:nvPr/>
        </p:nvGrpSpPr>
        <p:grpSpPr>
          <a:xfrm>
            <a:off x="4675926" y="4908229"/>
            <a:ext cx="340848" cy="79996"/>
            <a:chOff x="271125" y="812725"/>
            <a:chExt cx="766525" cy="221725"/>
          </a:xfrm>
        </p:grpSpPr>
        <p:sp>
          <p:nvSpPr>
            <p:cNvPr id="12" name="Google Shape;331;p37"/>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332;p37"/>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 name="Picture 3">
            <a:extLst>
              <a:ext uri="{FF2B5EF4-FFF2-40B4-BE49-F238E27FC236}">
                <a16:creationId xmlns:a16="http://schemas.microsoft.com/office/drawing/2014/main" id="{63FCC9F9-5D90-B453-999E-1B9D0C4436CD}"/>
              </a:ext>
            </a:extLst>
          </p:cNvPr>
          <p:cNvPicPr>
            <a:picLocks noChangeAspect="1"/>
          </p:cNvPicPr>
          <p:nvPr/>
        </p:nvPicPr>
        <p:blipFill>
          <a:blip r:embed="rId3"/>
          <a:stretch>
            <a:fillRect/>
          </a:stretch>
        </p:blipFill>
        <p:spPr>
          <a:xfrm>
            <a:off x="899032" y="1036412"/>
            <a:ext cx="2767906" cy="3910954"/>
          </a:xfrm>
          <a:prstGeom prst="rect">
            <a:avLst/>
          </a:prstGeom>
        </p:spPr>
      </p:pic>
    </p:spTree>
    <p:extLst>
      <p:ext uri="{BB962C8B-B14F-4D97-AF65-F5344CB8AC3E}">
        <p14:creationId xmlns:p14="http://schemas.microsoft.com/office/powerpoint/2010/main" val="406168592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12000" y="-18010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C000"/>
                </a:solidFill>
              </a:rPr>
              <a:t>v</a:t>
            </a:r>
            <a:r>
              <a:rPr lang="en" sz="4800" dirty="0">
                <a:solidFill>
                  <a:srgbClr val="FFC000"/>
                </a:solidFill>
              </a:rPr>
              <a:t>endor tracker</a:t>
            </a:r>
            <a:endParaRPr sz="4800" dirty="0">
              <a:solidFill>
                <a:srgbClr val="FFC000"/>
              </a:solidFill>
            </a:endParaRPr>
          </a:p>
        </p:txBody>
      </p:sp>
      <p:sp>
        <p:nvSpPr>
          <p:cNvPr id="143" name="Google Shape;143;p20"/>
          <p:cNvSpPr txBox="1">
            <a:spLocks noGrp="1"/>
          </p:cNvSpPr>
          <p:nvPr>
            <p:ph type="body" idx="1"/>
          </p:nvPr>
        </p:nvSpPr>
        <p:spPr>
          <a:xfrm>
            <a:off x="322889" y="677294"/>
            <a:ext cx="3788296" cy="2075100"/>
          </a:xfrm>
          <a:prstGeom prst="rect">
            <a:avLst/>
          </a:prstGeom>
        </p:spPr>
        <p:txBody>
          <a:bodyPr spcFirstLastPara="1" wrap="square" lIns="91425" tIns="91425" rIns="91425" bIns="91425" anchor="t" anchorCtr="0">
            <a:noAutofit/>
          </a:bodyPr>
          <a:lstStyle/>
          <a:p>
            <a:pPr marL="101600" indent="0">
              <a:buNone/>
            </a:pPr>
            <a:r>
              <a:rPr lang="en-US" dirty="0">
                <a:solidFill>
                  <a:srgbClr val="FFC000"/>
                </a:solidFill>
              </a:rPr>
              <a:t>Why this form is required: </a:t>
            </a:r>
          </a:p>
          <a:p>
            <a:r>
              <a:rPr lang="en-US" sz="1600" dirty="0"/>
              <a:t>Ensures all payments are made to the correct vendor and location</a:t>
            </a:r>
          </a:p>
          <a:p>
            <a:r>
              <a:rPr lang="en-US" sz="1600" dirty="0"/>
              <a:t>Ensures all payments are made on time</a:t>
            </a:r>
          </a:p>
          <a:p>
            <a:r>
              <a:rPr lang="en-US" sz="1600" dirty="0"/>
              <a:t>Helps C3 answer common vendor questions, what are we paying for, how many, who was the reservation made with,  etc…</a:t>
            </a:r>
          </a:p>
          <a:p>
            <a:r>
              <a:rPr lang="en-US" sz="1600" dirty="0"/>
              <a:t>1 vendor per line unless BOTH APF and NAF Expenses are being utilized; Example – Commissary</a:t>
            </a:r>
          </a:p>
          <a:p>
            <a:r>
              <a:rPr lang="en-US" sz="1600" dirty="0">
                <a:solidFill>
                  <a:srgbClr val="FF0000"/>
                </a:solidFill>
              </a:rPr>
              <a:t>PLEASE MAKE SURE PAYMENT AMOUNTS ARE ACCURATE</a:t>
            </a:r>
          </a:p>
          <a:p>
            <a:pPr marL="101600" indent="0">
              <a:buNone/>
            </a:pPr>
            <a:endParaRPr lang="en-US" sz="1600" dirty="0"/>
          </a:p>
          <a:p>
            <a:pPr marL="101600" indent="0">
              <a:buNone/>
            </a:pPr>
            <a:endParaRPr lang="en-US" sz="1400" dirty="0"/>
          </a:p>
          <a:p>
            <a:pPr marL="101600" indent="0">
              <a:buNone/>
            </a:pPr>
            <a:endParaRPr lang="en-US" sz="1600" dirty="0"/>
          </a:p>
          <a:p>
            <a:pPr marL="101600" indent="0">
              <a:buNone/>
            </a:pPr>
            <a:endParaRPr lang="en-US" sz="1600" dirty="0"/>
          </a:p>
          <a:p>
            <a:pPr marL="101600" indent="0">
              <a:buNone/>
            </a:pPr>
            <a:endParaRPr lang="en-US" dirty="0"/>
          </a:p>
        </p:txBody>
      </p:sp>
      <p:sp>
        <p:nvSpPr>
          <p:cNvPr id="148" name="Google Shape;148;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dirty="0"/>
          </a:p>
        </p:txBody>
      </p:sp>
      <p:sp>
        <p:nvSpPr>
          <p:cNvPr id="10" name="Google Shape;333;p37"/>
          <p:cNvSpPr/>
          <p:nvPr/>
        </p:nvSpPr>
        <p:spPr>
          <a:xfrm>
            <a:off x="3930444" y="734179"/>
            <a:ext cx="5161937" cy="4041911"/>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Picture 3">
            <a:extLst>
              <a:ext uri="{FF2B5EF4-FFF2-40B4-BE49-F238E27FC236}">
                <a16:creationId xmlns:a16="http://schemas.microsoft.com/office/drawing/2014/main" id="{BD4EBA5A-5B68-C9F4-BB10-E763760DC39B}"/>
              </a:ext>
            </a:extLst>
          </p:cNvPr>
          <p:cNvPicPr>
            <a:picLocks noChangeAspect="1"/>
          </p:cNvPicPr>
          <p:nvPr/>
        </p:nvPicPr>
        <p:blipFill>
          <a:blip r:embed="rId3"/>
          <a:stretch>
            <a:fillRect/>
          </a:stretch>
        </p:blipFill>
        <p:spPr>
          <a:xfrm>
            <a:off x="4481901" y="1306286"/>
            <a:ext cx="4386768" cy="3103035"/>
          </a:xfrm>
          <a:prstGeom prst="rect">
            <a:avLst/>
          </a:prstGeom>
        </p:spPr>
      </p:pic>
    </p:spTree>
    <p:extLst>
      <p:ext uri="{BB962C8B-B14F-4D97-AF65-F5344CB8AC3E}">
        <p14:creationId xmlns:p14="http://schemas.microsoft.com/office/powerpoint/2010/main" val="133658499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12000" y="-180105"/>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C000"/>
                </a:solidFill>
              </a:rPr>
              <a:t>A</a:t>
            </a:r>
            <a:r>
              <a:rPr lang="en" sz="4800" dirty="0">
                <a:solidFill>
                  <a:srgbClr val="FFC000"/>
                </a:solidFill>
              </a:rPr>
              <a:t>fter action report</a:t>
            </a:r>
            <a:endParaRPr sz="4800" dirty="0">
              <a:solidFill>
                <a:srgbClr val="FFC000"/>
              </a:solidFill>
            </a:endParaRPr>
          </a:p>
        </p:txBody>
      </p:sp>
      <p:sp>
        <p:nvSpPr>
          <p:cNvPr id="143" name="Google Shape;143;p20"/>
          <p:cNvSpPr txBox="1">
            <a:spLocks noGrp="1"/>
          </p:cNvSpPr>
          <p:nvPr>
            <p:ph type="body" idx="1"/>
          </p:nvPr>
        </p:nvSpPr>
        <p:spPr>
          <a:xfrm>
            <a:off x="4144161" y="1061192"/>
            <a:ext cx="4882393" cy="2075100"/>
          </a:xfrm>
          <a:prstGeom prst="rect">
            <a:avLst/>
          </a:prstGeom>
        </p:spPr>
        <p:txBody>
          <a:bodyPr spcFirstLastPara="1" wrap="square" lIns="91425" tIns="91425" rIns="91425" bIns="91425" anchor="t" anchorCtr="0">
            <a:noAutofit/>
          </a:bodyPr>
          <a:lstStyle/>
          <a:p>
            <a:pPr marL="101600" indent="0">
              <a:buNone/>
            </a:pPr>
            <a:r>
              <a:rPr lang="en-US" dirty="0">
                <a:solidFill>
                  <a:srgbClr val="FFC000"/>
                </a:solidFill>
              </a:rPr>
              <a:t>Important: </a:t>
            </a:r>
          </a:p>
          <a:p>
            <a:r>
              <a:rPr lang="en-US" sz="1600" dirty="0"/>
              <a:t>AARs AND PHOTOS are due </a:t>
            </a:r>
            <a:r>
              <a:rPr lang="en-US" sz="1600" u="sng" dirty="0"/>
              <a:t>NLT </a:t>
            </a:r>
            <a:r>
              <a:rPr lang="en-US" sz="1600" u="sng" dirty="0">
                <a:solidFill>
                  <a:srgbClr val="FF0000"/>
                </a:solidFill>
              </a:rPr>
              <a:t>5</a:t>
            </a:r>
            <a:r>
              <a:rPr lang="en-US" sz="1600" u="sng" dirty="0"/>
              <a:t> business days post event</a:t>
            </a:r>
          </a:p>
          <a:p>
            <a:r>
              <a:rPr lang="en-US" sz="1600" dirty="0"/>
              <a:t>All blocks must be filled out</a:t>
            </a:r>
          </a:p>
          <a:p>
            <a:r>
              <a:rPr lang="en-US" sz="1600" dirty="0"/>
              <a:t>We would also like feedback and input from members in the unit so make sure to ask around!</a:t>
            </a:r>
          </a:p>
          <a:p>
            <a:r>
              <a:rPr lang="en-US" sz="1600" dirty="0"/>
              <a:t>These AARs are looked at by A LOT of people so be honest and specific</a:t>
            </a:r>
          </a:p>
          <a:p>
            <a:r>
              <a:rPr lang="en-US" sz="1600" dirty="0"/>
              <a:t>BE DETAILED – </a:t>
            </a:r>
            <a:r>
              <a:rPr lang="en-US" sz="1600" dirty="0">
                <a:solidFill>
                  <a:srgbClr val="FF0000"/>
                </a:solidFill>
              </a:rPr>
              <a:t>NO ONE WORD ANSWERS </a:t>
            </a:r>
            <a:r>
              <a:rPr lang="en-US" sz="1600" dirty="0"/>
              <a:t>PLEASE</a:t>
            </a:r>
          </a:p>
          <a:p>
            <a:r>
              <a:rPr lang="en-US" sz="1600" dirty="0"/>
              <a:t>AARs only require the POCs signature</a:t>
            </a:r>
          </a:p>
          <a:p>
            <a:pPr marL="101600" indent="0">
              <a:buNone/>
            </a:pPr>
            <a:endParaRPr lang="en-US" sz="1600" dirty="0"/>
          </a:p>
          <a:p>
            <a:pPr marL="101600" indent="0">
              <a:buNone/>
            </a:pPr>
            <a:endParaRPr lang="en-US" sz="1600" dirty="0"/>
          </a:p>
          <a:p>
            <a:pPr marL="101600" indent="0">
              <a:buNone/>
            </a:pPr>
            <a:endParaRPr lang="en-US" sz="1600" dirty="0"/>
          </a:p>
          <a:p>
            <a:pPr marL="101600" indent="0">
              <a:buNone/>
            </a:pPr>
            <a:endParaRPr lang="en-US" sz="1600" dirty="0"/>
          </a:p>
          <a:p>
            <a:pPr marL="101600" indent="0">
              <a:buNone/>
            </a:pPr>
            <a:endParaRPr lang="en-US" dirty="0"/>
          </a:p>
        </p:txBody>
      </p:sp>
      <p:sp>
        <p:nvSpPr>
          <p:cNvPr id="148" name="Google Shape;148;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dirty="0"/>
          </a:p>
        </p:txBody>
      </p:sp>
      <p:sp>
        <p:nvSpPr>
          <p:cNvPr id="10" name="Google Shape;333;p37"/>
          <p:cNvSpPr/>
          <p:nvPr/>
        </p:nvSpPr>
        <p:spPr>
          <a:xfrm>
            <a:off x="142613" y="729842"/>
            <a:ext cx="3926048" cy="4303551"/>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Picture 3" descr="Graphical user interface, application, Word&#10;&#10;Description automatically generated">
            <a:extLst>
              <a:ext uri="{FF2B5EF4-FFF2-40B4-BE49-F238E27FC236}">
                <a16:creationId xmlns:a16="http://schemas.microsoft.com/office/drawing/2014/main" id="{A8119A4B-D78C-EF96-CC48-A3C463069C84}"/>
              </a:ext>
            </a:extLst>
          </p:cNvPr>
          <p:cNvPicPr>
            <a:picLocks noChangeAspect="1"/>
          </p:cNvPicPr>
          <p:nvPr/>
        </p:nvPicPr>
        <p:blipFill>
          <a:blip r:embed="rId3"/>
          <a:stretch>
            <a:fillRect/>
          </a:stretch>
        </p:blipFill>
        <p:spPr>
          <a:xfrm>
            <a:off x="796758" y="927553"/>
            <a:ext cx="2691793" cy="3803515"/>
          </a:xfrm>
          <a:prstGeom prst="rect">
            <a:avLst/>
          </a:prstGeom>
        </p:spPr>
      </p:pic>
    </p:spTree>
    <p:extLst>
      <p:ext uri="{BB962C8B-B14F-4D97-AF65-F5344CB8AC3E}">
        <p14:creationId xmlns:p14="http://schemas.microsoft.com/office/powerpoint/2010/main" val="205424490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4"/>
          <p:cNvSpPr txBox="1">
            <a:spLocks noGrp="1"/>
          </p:cNvSpPr>
          <p:nvPr>
            <p:ph type="ctrTitle" idx="4294967295"/>
          </p:nvPr>
        </p:nvSpPr>
        <p:spPr>
          <a:xfrm>
            <a:off x="0" y="848628"/>
            <a:ext cx="91440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C000"/>
                </a:solidFill>
              </a:rPr>
              <a:t>T</a:t>
            </a:r>
            <a:r>
              <a:rPr lang="en" sz="4800" dirty="0">
                <a:solidFill>
                  <a:srgbClr val="FFC000"/>
                </a:solidFill>
              </a:rPr>
              <a:t>hanks for attending!!</a:t>
            </a:r>
            <a:endParaRPr sz="4800" dirty="0">
              <a:solidFill>
                <a:srgbClr val="FFC000"/>
              </a:solidFill>
            </a:endParaRPr>
          </a:p>
        </p:txBody>
      </p:sp>
      <p:sp>
        <p:nvSpPr>
          <p:cNvPr id="298" name="Google Shape;298;p34"/>
          <p:cNvSpPr txBox="1">
            <a:spLocks noGrp="1"/>
          </p:cNvSpPr>
          <p:nvPr>
            <p:ph type="subTitle" idx="4294967295"/>
          </p:nvPr>
        </p:nvSpPr>
        <p:spPr>
          <a:xfrm>
            <a:off x="1275150" y="1483285"/>
            <a:ext cx="6593700" cy="2327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dirty="0"/>
              <a:t>Any questions?</a:t>
            </a:r>
            <a:endParaRPr sz="3600" dirty="0"/>
          </a:p>
          <a:p>
            <a:pPr marL="0" lvl="0" indent="0" algn="ctr" rtl="0">
              <a:spcBef>
                <a:spcPts val="600"/>
              </a:spcBef>
              <a:spcAft>
                <a:spcPts val="0"/>
              </a:spcAft>
              <a:buNone/>
            </a:pPr>
            <a:r>
              <a:rPr lang="en" dirty="0">
                <a:solidFill>
                  <a:schemeClr val="lt1"/>
                </a:solidFill>
              </a:rPr>
              <a:t>You can find me at</a:t>
            </a:r>
            <a:endParaRPr dirty="0">
              <a:solidFill>
                <a:schemeClr val="lt1"/>
              </a:solidFill>
            </a:endParaRPr>
          </a:p>
          <a:p>
            <a:pPr marL="0" lvl="0" indent="0" algn="ctr" rtl="0">
              <a:spcBef>
                <a:spcPts val="0"/>
              </a:spcBef>
              <a:spcAft>
                <a:spcPts val="0"/>
              </a:spcAft>
              <a:buNone/>
            </a:pPr>
            <a:r>
              <a:rPr lang="en-US" dirty="0">
                <a:solidFill>
                  <a:srgbClr val="FFC000"/>
                </a:solidFill>
              </a:rPr>
              <a:t>Cori.johnson.1@us.af.mil</a:t>
            </a:r>
          </a:p>
          <a:p>
            <a:pPr marL="0" lvl="0" indent="0" algn="ctr" rtl="0">
              <a:spcBef>
                <a:spcPts val="0"/>
              </a:spcBef>
              <a:spcAft>
                <a:spcPts val="0"/>
              </a:spcAft>
              <a:buNone/>
            </a:pPr>
            <a:r>
              <a:rPr lang="en-US" dirty="0">
                <a:solidFill>
                  <a:srgbClr val="FF0000"/>
                </a:solidFill>
              </a:rPr>
              <a:t>786-255-0288 cell</a:t>
            </a:r>
          </a:p>
          <a:p>
            <a:pPr marL="0" lvl="0" indent="0" algn="ctr" rtl="0">
              <a:spcBef>
                <a:spcPts val="0"/>
              </a:spcBef>
              <a:spcAft>
                <a:spcPts val="0"/>
              </a:spcAft>
              <a:buNone/>
            </a:pPr>
            <a:r>
              <a:rPr lang="en-US" dirty="0">
                <a:solidFill>
                  <a:srgbClr val="FF0000"/>
                </a:solidFill>
              </a:rPr>
              <a:t>786-415-6100</a:t>
            </a:r>
          </a:p>
          <a:p>
            <a:pPr marL="0" lvl="0" indent="0" algn="ctr" rtl="0">
              <a:spcBef>
                <a:spcPts val="0"/>
              </a:spcBef>
              <a:spcAft>
                <a:spcPts val="0"/>
              </a:spcAft>
              <a:buNone/>
            </a:pPr>
            <a:r>
              <a:rPr lang="en-US" dirty="0">
                <a:solidFill>
                  <a:srgbClr val="FF0000"/>
                </a:solidFill>
              </a:rPr>
              <a:t>BLDG 404 Room 105 – 482 FSS  </a:t>
            </a:r>
            <a:endParaRPr dirty="0">
              <a:solidFill>
                <a:srgbClr val="FF0000"/>
              </a:solidFill>
            </a:endParaRPr>
          </a:p>
        </p:txBody>
      </p:sp>
      <p:sp>
        <p:nvSpPr>
          <p:cNvPr id="299" name="Google Shape;299;p34"/>
          <p:cNvSpPr/>
          <p:nvPr/>
        </p:nvSpPr>
        <p:spPr>
          <a:xfrm>
            <a:off x="4228268" y="294248"/>
            <a:ext cx="687464" cy="691590"/>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34"/>
          <p:cNvSpPr/>
          <p:nvPr/>
        </p:nvSpPr>
        <p:spPr>
          <a:xfrm>
            <a:off x="1703027" y="1569006"/>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3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410" y="2982684"/>
            <a:ext cx="3249396" cy="224900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5000"/>
                                        <p:tgtEl>
                                          <p:spTgt spid="299"/>
                                        </p:tgtEl>
                                      </p:cBhvr>
                                    </p:animEffect>
                                    <p:anim calcmode="lin" valueType="num">
                                      <p:cBhvr>
                                        <p:cTn id="8" dur="5000" fill="hold"/>
                                        <p:tgtEl>
                                          <p:spTgt spid="299"/>
                                        </p:tgtEl>
                                        <p:attrNameLst>
                                          <p:attrName>ppt_w</p:attrName>
                                        </p:attrNameLst>
                                      </p:cBhvr>
                                      <p:tavLst>
                                        <p:tav tm="0" fmla="#ppt_w*sin(2.5*pi*$)">
                                          <p:val>
                                            <p:fltVal val="0"/>
                                          </p:val>
                                        </p:tav>
                                        <p:tav tm="100000">
                                          <p:val>
                                            <p:fltVal val="1"/>
                                          </p:val>
                                        </p:tav>
                                      </p:tavLst>
                                    </p:anim>
                                    <p:anim calcmode="lin" valueType="num">
                                      <p:cBhvr>
                                        <p:cTn id="9" dur="5000" fill="hold"/>
                                        <p:tgtEl>
                                          <p:spTgt spid="2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idx="4294967295"/>
          </p:nvPr>
        </p:nvSpPr>
        <p:spPr>
          <a:xfrm>
            <a:off x="0" y="867922"/>
            <a:ext cx="91440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rgbClr val="FFC000"/>
                </a:solidFill>
              </a:rPr>
              <a:t>The Unite program…</a:t>
            </a:r>
            <a:endParaRPr sz="4800" dirty="0">
              <a:solidFill>
                <a:srgbClr val="FFC000"/>
              </a:solidFill>
            </a:endParaRPr>
          </a:p>
        </p:txBody>
      </p:sp>
      <p:sp>
        <p:nvSpPr>
          <p:cNvPr id="73" name="Google Shape;73;p13"/>
          <p:cNvSpPr txBox="1">
            <a:spLocks noGrp="1"/>
          </p:cNvSpPr>
          <p:nvPr>
            <p:ph type="subTitle" idx="4294967295"/>
          </p:nvPr>
        </p:nvSpPr>
        <p:spPr>
          <a:xfrm>
            <a:off x="401443" y="1856495"/>
            <a:ext cx="8378283" cy="1204727"/>
          </a:xfrm>
          <a:prstGeom prst="rect">
            <a:avLst/>
          </a:prstGeom>
        </p:spPr>
        <p:txBody>
          <a:bodyPr spcFirstLastPara="1" wrap="square" lIns="91425" tIns="91425" rIns="91425" bIns="91425" anchor="t" anchorCtr="0">
            <a:noAutofit/>
          </a:bodyPr>
          <a:lstStyle/>
          <a:p>
            <a:pPr marL="0" indent="0" algn="ctr">
              <a:buNone/>
            </a:pPr>
            <a:r>
              <a:rPr lang="en-US" sz="1600" b="1" dirty="0">
                <a:solidFill>
                  <a:schemeClr val="bg1"/>
                </a:solidFill>
              </a:rPr>
              <a:t>Provide squadron leaders with the maximum flexibility to develop and deliver programs to build cohesion for personnel within their unit.  </a:t>
            </a:r>
          </a:p>
          <a:p>
            <a:pPr marL="0" indent="0" algn="ctr">
              <a:buNone/>
            </a:pPr>
            <a:r>
              <a:rPr lang="en-US" sz="1600" b="1" dirty="0">
                <a:solidFill>
                  <a:schemeClr val="bg1"/>
                </a:solidFill>
              </a:rPr>
              <a:t>Ability to “personalize” events to meet the needs and interests of your unit and to help ensure MAX  participation.</a:t>
            </a:r>
          </a:p>
          <a:p>
            <a:pPr marL="0" indent="0" algn="ctr">
              <a:buNone/>
            </a:pPr>
            <a:endParaRPr lang="en-US" sz="1600" b="1" dirty="0">
              <a:solidFill>
                <a:schemeClr val="bg1"/>
              </a:solidFill>
            </a:endParaRPr>
          </a:p>
          <a:p>
            <a:pPr marL="0" indent="0" algn="ctr">
              <a:buNone/>
            </a:pPr>
            <a:r>
              <a:rPr lang="en-US" sz="1500" b="1" dirty="0">
                <a:solidFill>
                  <a:srgbClr val="FFC000"/>
                </a:solidFill>
              </a:rPr>
              <a:t>INCLUDES ALL  </a:t>
            </a:r>
            <a:r>
              <a:rPr lang="en-US" sz="1500" b="1" u="sng" dirty="0">
                <a:solidFill>
                  <a:srgbClr val="FFC000"/>
                </a:solidFill>
              </a:rPr>
              <a:t>AIR FORCE </a:t>
            </a:r>
            <a:r>
              <a:rPr lang="en-US" sz="1500" b="1" dirty="0">
                <a:solidFill>
                  <a:srgbClr val="FFC000"/>
                </a:solidFill>
              </a:rPr>
              <a:t>ACTIVE DUTY, RESERVIST, </a:t>
            </a:r>
            <a:r>
              <a:rPr lang="en-US" sz="1500" b="1" dirty="0">
                <a:solidFill>
                  <a:srgbClr val="FF0000"/>
                </a:solidFill>
              </a:rPr>
              <a:t>GUARD MEMBERS </a:t>
            </a:r>
          </a:p>
          <a:p>
            <a:pPr marL="0" indent="0" algn="ctr">
              <a:buNone/>
            </a:pPr>
            <a:r>
              <a:rPr lang="en-US" sz="1500" b="1" dirty="0">
                <a:solidFill>
                  <a:srgbClr val="FFC000"/>
                </a:solidFill>
              </a:rPr>
              <a:t>AND CIVILIANS ASSIGNED TO YOUR UNIT</a:t>
            </a:r>
          </a:p>
          <a:p>
            <a:pPr marL="0" indent="0" algn="ctr">
              <a:buNone/>
            </a:pPr>
            <a:r>
              <a:rPr lang="en-US" sz="1500" b="1" dirty="0">
                <a:solidFill>
                  <a:srgbClr val="FF0000"/>
                </a:solidFill>
              </a:rPr>
              <a:t>Spouses and Dependents are NOW AUTHORIZED to receive funding but are NOT counted in your manning numbers – CCs have authority</a:t>
            </a:r>
          </a:p>
          <a:p>
            <a:pPr marL="0" indent="0" algn="ctr">
              <a:buNone/>
            </a:pPr>
            <a:r>
              <a:rPr lang="en-US" b="1" dirty="0">
                <a:solidFill>
                  <a:schemeClr val="bg1"/>
                </a:solidFill>
              </a:rPr>
              <a:t>Spaces NOT Faces</a:t>
            </a:r>
          </a:p>
        </p:txBody>
      </p:sp>
      <p:sp>
        <p:nvSpPr>
          <p:cNvPr id="74" name="Google Shape;74;p13"/>
          <p:cNvSpPr/>
          <p:nvPr/>
        </p:nvSpPr>
        <p:spPr>
          <a:xfrm>
            <a:off x="2916411" y="1640023"/>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13"/>
          <p:cNvSpPr/>
          <p:nvPr/>
        </p:nvSpPr>
        <p:spPr>
          <a:xfrm>
            <a:off x="4244094" y="238401"/>
            <a:ext cx="602256" cy="637792"/>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1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0"/>
                                        <p:tgtEl>
                                          <p:spTgt spid="75"/>
                                        </p:tgtEl>
                                      </p:cBhvr>
                                    </p:animEffect>
                                    <p:anim calcmode="lin" valueType="num">
                                      <p:cBhvr>
                                        <p:cTn id="8" dur="5000" fill="hold"/>
                                        <p:tgtEl>
                                          <p:spTgt spid="75"/>
                                        </p:tgtEl>
                                        <p:attrNameLst>
                                          <p:attrName>ppt_w</p:attrName>
                                        </p:attrNameLst>
                                      </p:cBhvr>
                                      <p:tavLst>
                                        <p:tav tm="0" fmla="#ppt_w*sin(2.5*pi*$)">
                                          <p:val>
                                            <p:fltVal val="0"/>
                                          </p:val>
                                        </p:tav>
                                        <p:tav tm="100000">
                                          <p:val>
                                            <p:fltVal val="1"/>
                                          </p:val>
                                        </p:tav>
                                      </p:tavLst>
                                    </p:anim>
                                    <p:anim calcmode="lin" valueType="num">
                                      <p:cBhvr>
                                        <p:cTn id="9" dur="5000" fill="hold"/>
                                        <p:tgtEl>
                                          <p:spTgt spid="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567020" y="735516"/>
            <a:ext cx="7772400" cy="7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tabLst>
                <a:tab pos="5203825" algn="l"/>
              </a:tabLst>
            </a:pPr>
            <a:endParaRPr dirty="0"/>
          </a:p>
          <a:p>
            <a:pPr marL="0" lvl="0" indent="0" algn="ctr" rtl="0">
              <a:spcBef>
                <a:spcPts val="0"/>
              </a:spcBef>
              <a:spcAft>
                <a:spcPts val="0"/>
              </a:spcAft>
              <a:buNone/>
            </a:pPr>
            <a:r>
              <a:rPr lang="en" dirty="0">
                <a:solidFill>
                  <a:srgbClr val="FFC000"/>
                </a:solidFill>
              </a:rPr>
              <a:t> </a:t>
            </a:r>
            <a:r>
              <a:rPr lang="en" sz="4400" dirty="0">
                <a:solidFill>
                  <a:srgbClr val="FFC000"/>
                </a:solidFill>
              </a:rPr>
              <a:t>Unite POC Responsibilities…</a:t>
            </a:r>
            <a:endParaRPr sz="4400" dirty="0">
              <a:solidFill>
                <a:srgbClr val="FFC000"/>
              </a:solidFill>
            </a:endParaRPr>
          </a:p>
        </p:txBody>
      </p:sp>
      <p:sp>
        <p:nvSpPr>
          <p:cNvPr id="82" name="Google Shape;82;p14"/>
          <p:cNvSpPr txBox="1">
            <a:spLocks noGrp="1"/>
          </p:cNvSpPr>
          <p:nvPr>
            <p:ph type="subTitle" idx="1"/>
          </p:nvPr>
        </p:nvSpPr>
        <p:spPr>
          <a:xfrm>
            <a:off x="267629" y="1127916"/>
            <a:ext cx="8816898" cy="784800"/>
          </a:xfrm>
          <a:prstGeom prst="rect">
            <a:avLst/>
          </a:prstGeom>
        </p:spPr>
        <p:txBody>
          <a:bodyPr spcFirstLastPara="1" wrap="square" lIns="91425" tIns="91425" rIns="91425" bIns="91425" anchor="t" anchorCtr="0">
            <a:noAutofit/>
          </a:bodyPr>
          <a:lstStyle/>
          <a:p>
            <a:pPr lvl="0" algn="l">
              <a:spcBef>
                <a:spcPts val="1200"/>
              </a:spcBef>
              <a:buFont typeface="Sniglet"/>
              <a:buChar char="✘"/>
            </a:pPr>
            <a:r>
              <a:rPr lang="en" sz="1500" dirty="0"/>
              <a:t>Plan, promote and execute events that contribute to unit- cohesion and ensure maximum participation</a:t>
            </a:r>
          </a:p>
          <a:p>
            <a:pPr marL="558800" lvl="1" indent="0" algn="l"/>
            <a:r>
              <a:rPr lang="en" sz="1200" dirty="0"/>
              <a:t> X  Call Vendors for pricing / request &amp; submit quotes</a:t>
            </a:r>
          </a:p>
          <a:p>
            <a:pPr marL="558800" lvl="1" indent="0" algn="l"/>
            <a:r>
              <a:rPr lang="en" sz="1200" dirty="0"/>
              <a:t> X  Reservations / contracts / RSVPs / follow-ups  (POC or unit rep must sign any/all contracts)</a:t>
            </a:r>
          </a:p>
          <a:p>
            <a:pPr marL="558800" lvl="1" indent="0" algn="l"/>
            <a:r>
              <a:rPr lang="en" sz="1200" dirty="0"/>
              <a:t> X  </a:t>
            </a:r>
            <a:r>
              <a:rPr lang="en" sz="1200" dirty="0">
                <a:solidFill>
                  <a:schemeClr val="bg1"/>
                </a:solidFill>
              </a:rPr>
              <a:t>PROGRAM CANNOT BE DELEGATED – </a:t>
            </a:r>
            <a:r>
              <a:rPr lang="en" sz="1200" dirty="0">
                <a:solidFill>
                  <a:srgbClr val="FF0000"/>
                </a:solidFill>
              </a:rPr>
              <a:t>I CANNOT WORK WITH ANYONE NOT ON THE APPOINTMENT LETTER</a:t>
            </a:r>
          </a:p>
          <a:p>
            <a:pPr lvl="0" algn="l">
              <a:spcBef>
                <a:spcPts val="1200"/>
              </a:spcBef>
              <a:buFont typeface="Sniglet"/>
              <a:buChar char="✘"/>
            </a:pPr>
            <a:r>
              <a:rPr lang="en-US" sz="1500" dirty="0">
                <a:solidFill>
                  <a:schemeClr val="bg1"/>
                </a:solidFill>
              </a:rPr>
              <a:t>Complete and submit required documents for C3 and CC signatures (Event Proposal and Vendor Tracking forms) – </a:t>
            </a:r>
            <a:r>
              <a:rPr lang="en-US" sz="1500" u="sng" dirty="0">
                <a:solidFill>
                  <a:schemeClr val="bg1"/>
                </a:solidFill>
              </a:rPr>
              <a:t>CC SIGNATURES MUST MATCH APPOINTMENT LETTER</a:t>
            </a:r>
          </a:p>
          <a:p>
            <a:pPr algn="l">
              <a:spcBef>
                <a:spcPts val="1200"/>
              </a:spcBef>
              <a:buFont typeface="Sniglet"/>
              <a:buChar char="✘"/>
            </a:pPr>
            <a:r>
              <a:rPr lang="en-US" sz="1500" dirty="0">
                <a:solidFill>
                  <a:schemeClr val="bg1"/>
                </a:solidFill>
              </a:rPr>
              <a:t>Schedule and a</a:t>
            </a:r>
            <a:r>
              <a:rPr lang="en" sz="1500" dirty="0">
                <a:solidFill>
                  <a:schemeClr val="bg1"/>
                </a:solidFill>
              </a:rPr>
              <a:t>ttend shopping trips with C3 (if applicable) – You do the shopping, I come to pay</a:t>
            </a:r>
          </a:p>
          <a:p>
            <a:pPr algn="l">
              <a:spcBef>
                <a:spcPts val="1200"/>
              </a:spcBef>
              <a:buFont typeface="Sniglet"/>
              <a:buChar char="✘"/>
            </a:pPr>
            <a:r>
              <a:rPr lang="en" sz="1500" dirty="0">
                <a:solidFill>
                  <a:schemeClr val="bg1"/>
                </a:solidFill>
              </a:rPr>
              <a:t>Capture </a:t>
            </a:r>
            <a:r>
              <a:rPr lang="en" sz="1500" u="sng" dirty="0">
                <a:solidFill>
                  <a:schemeClr val="bg1"/>
                </a:solidFill>
              </a:rPr>
              <a:t>MINIMUM 3</a:t>
            </a:r>
            <a:r>
              <a:rPr lang="en" sz="1500" dirty="0">
                <a:solidFill>
                  <a:schemeClr val="bg1"/>
                </a:solidFill>
              </a:rPr>
              <a:t> event photos, coordinate and facilitate team photo</a:t>
            </a:r>
            <a:endParaRPr lang="en" sz="1500" u="sng" dirty="0">
              <a:solidFill>
                <a:schemeClr val="bg1"/>
              </a:solidFill>
            </a:endParaRPr>
          </a:p>
          <a:p>
            <a:pPr algn="l">
              <a:spcBef>
                <a:spcPts val="1200"/>
              </a:spcBef>
              <a:buFont typeface="Sniglet"/>
              <a:buChar char="✘"/>
            </a:pPr>
            <a:r>
              <a:rPr lang="en" sz="1500" dirty="0">
                <a:solidFill>
                  <a:schemeClr val="bg1"/>
                </a:solidFill>
              </a:rPr>
              <a:t>Complete and submit After Action Report (AAR) </a:t>
            </a:r>
            <a:r>
              <a:rPr lang="en" sz="1500" b="1" dirty="0">
                <a:solidFill>
                  <a:schemeClr val="bg1"/>
                </a:solidFill>
              </a:rPr>
              <a:t>NLT </a:t>
            </a:r>
            <a:r>
              <a:rPr lang="en" sz="1500" b="1" u="sng" dirty="0">
                <a:solidFill>
                  <a:schemeClr val="bg1"/>
                </a:solidFill>
              </a:rPr>
              <a:t>5</a:t>
            </a:r>
            <a:r>
              <a:rPr lang="en" sz="1500" b="1" dirty="0">
                <a:solidFill>
                  <a:schemeClr val="bg1"/>
                </a:solidFill>
              </a:rPr>
              <a:t> business days post event</a:t>
            </a:r>
          </a:p>
          <a:p>
            <a:pPr marL="101600" indent="0" algn="l"/>
            <a:endParaRPr lang="en" sz="800" dirty="0">
              <a:solidFill>
                <a:schemeClr val="bg1"/>
              </a:solidFill>
            </a:endParaRPr>
          </a:p>
          <a:p>
            <a:pPr marL="0" lvl="0" indent="0" algn="ctr" rtl="0">
              <a:spcBef>
                <a:spcPts val="0"/>
              </a:spcBef>
              <a:spcAft>
                <a:spcPts val="0"/>
              </a:spcAft>
              <a:buNone/>
            </a:pPr>
            <a:r>
              <a:rPr lang="en" sz="1500" dirty="0">
                <a:solidFill>
                  <a:srgbClr val="0F4BA4"/>
                </a:solidFill>
              </a:rPr>
              <a:t>PLAN AHEAD – 3 WEEK DEADLINE TO SUBMIT EVENT REQUESTS FOR REVIEW/PROCESSING</a:t>
            </a:r>
            <a:endParaRPr lang="en" sz="1500" u="sng" dirty="0">
              <a:solidFill>
                <a:srgbClr val="0F4BA4"/>
              </a:solidFill>
            </a:endParaRPr>
          </a:p>
          <a:p>
            <a:pPr marL="0" lvl="0" indent="0" algn="ctr" rtl="0">
              <a:spcBef>
                <a:spcPts val="0"/>
              </a:spcBef>
              <a:spcAft>
                <a:spcPts val="0"/>
              </a:spcAft>
              <a:buNone/>
            </a:pPr>
            <a:endParaRPr sz="1400" dirty="0">
              <a:solidFill>
                <a:srgbClr val="FF0000"/>
              </a:solidFill>
            </a:endParaRPr>
          </a:p>
        </p:txBody>
      </p:sp>
      <p:sp>
        <p:nvSpPr>
          <p:cNvPr id="84" name="Google Shape;84;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dirty="0"/>
          </a:p>
        </p:txBody>
      </p:sp>
      <p:sp>
        <p:nvSpPr>
          <p:cNvPr id="7" name="Google Shape;350;p38"/>
          <p:cNvSpPr/>
          <p:nvPr/>
        </p:nvSpPr>
        <p:spPr>
          <a:xfrm>
            <a:off x="4154306" y="169753"/>
            <a:ext cx="597828" cy="690776"/>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74;p13"/>
          <p:cNvSpPr/>
          <p:nvPr/>
        </p:nvSpPr>
        <p:spPr>
          <a:xfrm>
            <a:off x="1773706" y="4729997"/>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C000"/>
              </a:solidFill>
            </a:endParaRPr>
          </a:p>
        </p:txBody>
      </p:sp>
      <p:sp>
        <p:nvSpPr>
          <p:cNvPr id="8" name="Google Shape;74;p13"/>
          <p:cNvSpPr/>
          <p:nvPr/>
        </p:nvSpPr>
        <p:spPr>
          <a:xfrm>
            <a:off x="4030893" y="4687751"/>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C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anim calcmode="lin" valueType="num">
                                      <p:cBhvr>
                                        <p:cTn id="8" dur="5000" fill="hold"/>
                                        <p:tgtEl>
                                          <p:spTgt spid="7"/>
                                        </p:tgtEl>
                                        <p:attrNameLst>
                                          <p:attrName>ppt_w</p:attrName>
                                        </p:attrNameLst>
                                      </p:cBhvr>
                                      <p:tavLst>
                                        <p:tav tm="0" fmla="#ppt_w*sin(2.5*pi*$)">
                                          <p:val>
                                            <p:fltVal val="0"/>
                                          </p:val>
                                        </p:tav>
                                        <p:tav tm="100000">
                                          <p:val>
                                            <p:fltVal val="1"/>
                                          </p:val>
                                        </p:tav>
                                      </p:tavLst>
                                    </p:anim>
                                    <p:anim calcmode="lin" valueType="num">
                                      <p:cBhvr>
                                        <p:cTn id="9"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567020" y="651413"/>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tabLst>
                <a:tab pos="5203825" algn="l"/>
              </a:tabLst>
            </a:pPr>
            <a:endParaRPr dirty="0"/>
          </a:p>
          <a:p>
            <a:pPr marL="0" lvl="0" indent="0" algn="ctr" rtl="0">
              <a:spcBef>
                <a:spcPts val="0"/>
              </a:spcBef>
              <a:spcAft>
                <a:spcPts val="0"/>
              </a:spcAft>
              <a:buNone/>
            </a:pPr>
            <a:r>
              <a:rPr lang="en" dirty="0">
                <a:solidFill>
                  <a:srgbClr val="FFC000"/>
                </a:solidFill>
              </a:rPr>
              <a:t> C3 Responsibilities…</a:t>
            </a:r>
            <a:endParaRPr dirty="0">
              <a:solidFill>
                <a:srgbClr val="FFC000"/>
              </a:solidFill>
            </a:endParaRPr>
          </a:p>
        </p:txBody>
      </p:sp>
      <p:sp>
        <p:nvSpPr>
          <p:cNvPr id="84" name="Google Shape;84;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dirty="0"/>
          </a:p>
        </p:txBody>
      </p:sp>
      <p:sp>
        <p:nvSpPr>
          <p:cNvPr id="82" name="Google Shape;82;p14"/>
          <p:cNvSpPr txBox="1">
            <a:spLocks noGrp="1"/>
          </p:cNvSpPr>
          <p:nvPr>
            <p:ph type="subTitle" idx="1"/>
          </p:nvPr>
        </p:nvSpPr>
        <p:spPr>
          <a:xfrm>
            <a:off x="685800" y="1652862"/>
            <a:ext cx="7772400" cy="784800"/>
          </a:xfrm>
          <a:prstGeom prst="rect">
            <a:avLst/>
          </a:prstGeom>
        </p:spPr>
        <p:txBody>
          <a:bodyPr spcFirstLastPara="1" wrap="square" lIns="91425" tIns="91425" rIns="91425" bIns="91425" anchor="t" anchorCtr="0">
            <a:noAutofit/>
          </a:bodyPr>
          <a:lstStyle/>
          <a:p>
            <a:pPr algn="l">
              <a:spcBef>
                <a:spcPts val="600"/>
              </a:spcBef>
              <a:buFont typeface="Sniglet"/>
              <a:buChar char="✘"/>
            </a:pPr>
            <a:r>
              <a:rPr lang="en-US" sz="1600" dirty="0"/>
              <a:t>Primary function is to serve as Unite POC’s focal point for planning, development and coordination of Unite programs/events</a:t>
            </a:r>
          </a:p>
          <a:p>
            <a:pPr lvl="0" algn="l">
              <a:spcBef>
                <a:spcPts val="600"/>
              </a:spcBef>
              <a:buFont typeface="Sniglet"/>
              <a:buChar char="✘"/>
            </a:pPr>
            <a:r>
              <a:rPr lang="en-US" sz="1600" dirty="0"/>
              <a:t>Provide formal training and act as liaison for Unite POCs to oversee program execution and adherence to budget</a:t>
            </a:r>
          </a:p>
          <a:p>
            <a:pPr algn="l">
              <a:spcBef>
                <a:spcPts val="600"/>
              </a:spcBef>
              <a:buFont typeface="Sniglet"/>
              <a:buChar char="✘"/>
            </a:pPr>
            <a:r>
              <a:rPr lang="en-US" sz="1600" dirty="0"/>
              <a:t>Organization and distribution of funds to eligible squadrons</a:t>
            </a:r>
          </a:p>
          <a:p>
            <a:pPr algn="l">
              <a:spcBef>
                <a:spcPts val="600"/>
              </a:spcBef>
              <a:buFont typeface="Sniglet"/>
              <a:buChar char="✘"/>
            </a:pPr>
            <a:r>
              <a:rPr lang="en-US" sz="1600" dirty="0">
                <a:solidFill>
                  <a:schemeClr val="bg1"/>
                </a:solidFill>
              </a:rPr>
              <a:t>Provide “Brainstorming” one-on-one sessions with POCs during the planning process </a:t>
            </a:r>
          </a:p>
          <a:p>
            <a:pPr algn="l">
              <a:spcBef>
                <a:spcPts val="600"/>
              </a:spcBef>
              <a:buFont typeface="Sniglet"/>
              <a:buChar char="✘"/>
            </a:pPr>
            <a:r>
              <a:rPr lang="en-US" sz="1600" dirty="0"/>
              <a:t>Coordinate all submissions from beginning to end  with AFSVC</a:t>
            </a:r>
          </a:p>
          <a:p>
            <a:pPr algn="l">
              <a:spcBef>
                <a:spcPts val="600"/>
              </a:spcBef>
              <a:buFont typeface="Sniglet"/>
              <a:buChar char="✘"/>
            </a:pPr>
            <a:r>
              <a:rPr lang="en-US" sz="1600" dirty="0"/>
              <a:t>Execute all purchases in support of Unite events</a:t>
            </a:r>
          </a:p>
        </p:txBody>
      </p:sp>
      <p:sp>
        <p:nvSpPr>
          <p:cNvPr id="17" name="Google Shape;74;p13"/>
          <p:cNvSpPr/>
          <p:nvPr/>
        </p:nvSpPr>
        <p:spPr>
          <a:xfrm>
            <a:off x="1302568" y="2027730"/>
            <a:ext cx="1442481" cy="45719"/>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C000"/>
              </a:solidFill>
            </a:endParaRPr>
          </a:p>
        </p:txBody>
      </p:sp>
      <p:sp>
        <p:nvSpPr>
          <p:cNvPr id="28" name="Google Shape;375;p38"/>
          <p:cNvSpPr/>
          <p:nvPr/>
        </p:nvSpPr>
        <p:spPr>
          <a:xfrm>
            <a:off x="4133180" y="424163"/>
            <a:ext cx="640080" cy="603504"/>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3498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0"/>
                                        <p:tgtEl>
                                          <p:spTgt spid="28"/>
                                        </p:tgtEl>
                                      </p:cBhvr>
                                    </p:animEffect>
                                    <p:anim calcmode="lin" valueType="num">
                                      <p:cBhvr>
                                        <p:cTn id="8" dur="5000" fill="hold"/>
                                        <p:tgtEl>
                                          <p:spTgt spid="28"/>
                                        </p:tgtEl>
                                        <p:attrNameLst>
                                          <p:attrName>ppt_w</p:attrName>
                                        </p:attrNameLst>
                                      </p:cBhvr>
                                      <p:tavLst>
                                        <p:tav tm="0" fmla="#ppt_w*sin(2.5*pi*$)">
                                          <p:val>
                                            <p:fltVal val="0"/>
                                          </p:val>
                                        </p:tav>
                                        <p:tav tm="100000">
                                          <p:val>
                                            <p:fltVal val="1"/>
                                          </p:val>
                                        </p:tav>
                                      </p:tavLst>
                                    </p:anim>
                                    <p:anim calcmode="lin" valueType="num">
                                      <p:cBhvr>
                                        <p:cTn id="9" dur="5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21" y="-136355"/>
            <a:ext cx="8352058" cy="5780710"/>
          </a:xfrm>
          <a:prstGeom prst="rect">
            <a:avLst/>
          </a:prstGeom>
          <a:noFill/>
          <a:ln>
            <a:noFill/>
          </a:ln>
          <a:effectLst>
            <a:softEdge rad="0"/>
          </a:effectLst>
          <a:scene3d>
            <a:camera prst="orthographicFront">
              <a:rot lat="0" lon="0" rev="0"/>
            </a:camera>
            <a:lightRig rig="chilly" dir="t">
              <a:rot lat="0" lon="0" rev="18480000"/>
            </a:lightRig>
          </a:scene3d>
          <a:sp3d prstMaterial="clear">
            <a:bevelT h="63500"/>
          </a:sp3d>
        </p:spPr>
      </p:pic>
      <p:sp>
        <p:nvSpPr>
          <p:cNvPr id="121" name="Google Shape;121;p18"/>
          <p:cNvSpPr txBox="1">
            <a:spLocks noGrp="1"/>
          </p:cNvSpPr>
          <p:nvPr>
            <p:ph type="body" idx="1"/>
          </p:nvPr>
        </p:nvSpPr>
        <p:spPr>
          <a:xfrm>
            <a:off x="550899" y="2642606"/>
            <a:ext cx="3994500" cy="1630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dirty="0">
                <a:solidFill>
                  <a:srgbClr val="FFC000"/>
                </a:solidFill>
              </a:rPr>
              <a:t>PROGRAM/ACTIVITY FUNDS (APF)</a:t>
            </a:r>
          </a:p>
          <a:p>
            <a:pPr marL="0" lvl="0" indent="0" algn="l" rtl="0">
              <a:spcBef>
                <a:spcPts val="600"/>
              </a:spcBef>
              <a:spcAft>
                <a:spcPts val="0"/>
              </a:spcAft>
              <a:buNone/>
            </a:pPr>
            <a:r>
              <a:rPr lang="en-US" dirty="0">
                <a:solidFill>
                  <a:srgbClr val="FF0000"/>
                </a:solidFill>
              </a:rPr>
              <a:t>$10.00/ per person assigned</a:t>
            </a:r>
          </a:p>
          <a:p>
            <a:pPr marL="0" lvl="0" indent="0" algn="l" rtl="0">
              <a:spcBef>
                <a:spcPts val="600"/>
              </a:spcBef>
              <a:spcAft>
                <a:spcPts val="0"/>
              </a:spcAft>
              <a:buNone/>
            </a:pPr>
            <a:endParaRPr dirty="0"/>
          </a:p>
        </p:txBody>
      </p:sp>
      <p:sp>
        <p:nvSpPr>
          <p:cNvPr id="122" name="Google Shape;122;p18"/>
          <p:cNvSpPr txBox="1">
            <a:spLocks noGrp="1"/>
          </p:cNvSpPr>
          <p:nvPr>
            <p:ph type="title"/>
          </p:nvPr>
        </p:nvSpPr>
        <p:spPr>
          <a:xfrm>
            <a:off x="-12025" y="126472"/>
            <a:ext cx="9156000" cy="5750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rgbClr val="FFC000"/>
                </a:solidFill>
              </a:rPr>
              <a:t>Funding &amp; Allocations…</a:t>
            </a:r>
            <a:endParaRPr sz="4800" dirty="0">
              <a:solidFill>
                <a:srgbClr val="FFC000"/>
              </a:solidFill>
            </a:endParaRPr>
          </a:p>
        </p:txBody>
      </p:sp>
      <p:sp>
        <p:nvSpPr>
          <p:cNvPr id="123" name="Google Shape;123;p18"/>
          <p:cNvSpPr txBox="1">
            <a:spLocks noGrp="1"/>
          </p:cNvSpPr>
          <p:nvPr>
            <p:ph type="body" idx="2"/>
          </p:nvPr>
        </p:nvSpPr>
        <p:spPr>
          <a:xfrm>
            <a:off x="4846350" y="2642606"/>
            <a:ext cx="3994500" cy="1630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tabLst>
                <a:tab pos="3257550" algn="l"/>
              </a:tabLst>
            </a:pPr>
            <a:r>
              <a:rPr lang="en-US" dirty="0">
                <a:solidFill>
                  <a:srgbClr val="FFC000"/>
                </a:solidFill>
              </a:rPr>
              <a:t>FOOD &amp; BEVERAGE FUNDS (NAF)</a:t>
            </a:r>
            <a:endParaRPr dirty="0">
              <a:solidFill>
                <a:srgbClr val="FFC000"/>
              </a:solidFill>
            </a:endParaRPr>
          </a:p>
          <a:p>
            <a:pPr marL="0" lvl="0" indent="0" algn="l" rtl="0">
              <a:spcBef>
                <a:spcPts val="600"/>
              </a:spcBef>
              <a:spcAft>
                <a:spcPts val="0"/>
              </a:spcAft>
              <a:buNone/>
            </a:pPr>
            <a:r>
              <a:rPr lang="en" dirty="0"/>
              <a:t>$6.00 / per person assigned</a:t>
            </a:r>
          </a:p>
          <a:p>
            <a:pPr marL="0" lvl="0" indent="0" algn="l" rtl="0">
              <a:spcBef>
                <a:spcPts val="600"/>
              </a:spcBef>
              <a:spcAft>
                <a:spcPts val="0"/>
              </a:spcAft>
              <a:buNone/>
            </a:pPr>
            <a:r>
              <a:rPr lang="en" sz="1200" dirty="0">
                <a:solidFill>
                  <a:srgbClr val="FF0000"/>
                </a:solidFill>
              </a:rPr>
              <a:t>MUST</a:t>
            </a:r>
            <a:r>
              <a:rPr lang="en" sz="1200" dirty="0"/>
              <a:t> be in conjunction with an approved APF event/program</a:t>
            </a:r>
          </a:p>
          <a:p>
            <a:pPr marL="0" lvl="0" indent="0" algn="l" rtl="0">
              <a:spcBef>
                <a:spcPts val="600"/>
              </a:spcBef>
              <a:spcAft>
                <a:spcPts val="0"/>
              </a:spcAft>
              <a:buNone/>
            </a:pPr>
            <a:r>
              <a:rPr lang="en" sz="1200" dirty="0">
                <a:solidFill>
                  <a:srgbClr val="0F4BA4"/>
                </a:solidFill>
              </a:rPr>
              <a:t>PROGRAM CANNOT BE CENTERED AROUND FOOD – Unite </a:t>
            </a:r>
            <a:r>
              <a:rPr lang="en" sz="1200" u="sng" dirty="0">
                <a:solidFill>
                  <a:srgbClr val="0F4BA4"/>
                </a:solidFill>
              </a:rPr>
              <a:t>IS NOT a food and beverage program</a:t>
            </a:r>
            <a:endParaRPr sz="1200" u="sng" dirty="0">
              <a:solidFill>
                <a:srgbClr val="0F4BA4"/>
              </a:solidFill>
            </a:endParaRPr>
          </a:p>
        </p:txBody>
      </p:sp>
      <p:sp>
        <p:nvSpPr>
          <p:cNvPr id="126" name="Google Shape;126;p1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dirty="0"/>
          </a:p>
        </p:txBody>
      </p:sp>
      <p:sp>
        <p:nvSpPr>
          <p:cNvPr id="10" name="Google Shape;82;p14"/>
          <p:cNvSpPr txBox="1">
            <a:spLocks/>
          </p:cNvSpPr>
          <p:nvPr/>
        </p:nvSpPr>
        <p:spPr>
          <a:xfrm>
            <a:off x="553199" y="870794"/>
            <a:ext cx="7772400" cy="4344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rgbClr val="FFFFFF"/>
              </a:buClr>
              <a:buSzPts val="1600"/>
              <a:buFont typeface="Sniglet"/>
              <a:buChar char="✘"/>
              <a:defRPr sz="1600" b="0" i="0" u="none" strike="noStrike" cap="none">
                <a:solidFill>
                  <a:srgbClr val="FFFFFF"/>
                </a:solidFill>
                <a:latin typeface="Sniglet"/>
                <a:ea typeface="Sniglet"/>
                <a:cs typeface="Sniglet"/>
                <a:sym typeface="Sniglet"/>
              </a:defRPr>
            </a:lvl1pPr>
            <a:lvl2pPr marL="914400" marR="0" lvl="1" indent="-330200" algn="l" rtl="0">
              <a:lnSpc>
                <a:spcPct val="100000"/>
              </a:lnSpc>
              <a:spcBef>
                <a:spcPts val="0"/>
              </a:spcBef>
              <a:spcAft>
                <a:spcPts val="0"/>
              </a:spcAft>
              <a:buClr>
                <a:srgbClr val="FFFFFF"/>
              </a:buClr>
              <a:buSzPts val="1600"/>
              <a:buFont typeface="Sniglet"/>
              <a:buChar char="○"/>
              <a:defRPr sz="1600" b="0" i="0" u="none" strike="noStrike" cap="none">
                <a:solidFill>
                  <a:srgbClr val="FFFFFF"/>
                </a:solidFill>
                <a:latin typeface="Sniglet"/>
                <a:ea typeface="Sniglet"/>
                <a:cs typeface="Sniglet"/>
                <a:sym typeface="Sniglet"/>
              </a:defRPr>
            </a:lvl2pPr>
            <a:lvl3pPr marL="1371600" marR="0" lvl="2" indent="-330200" algn="l" rtl="0">
              <a:lnSpc>
                <a:spcPct val="100000"/>
              </a:lnSpc>
              <a:spcBef>
                <a:spcPts val="0"/>
              </a:spcBef>
              <a:spcAft>
                <a:spcPts val="0"/>
              </a:spcAft>
              <a:buClr>
                <a:srgbClr val="FFFFFF"/>
              </a:buClr>
              <a:buSzPts val="1600"/>
              <a:buFont typeface="Sniglet"/>
              <a:buChar char="■"/>
              <a:defRPr sz="1600" b="0" i="0" u="none" strike="noStrike" cap="none">
                <a:solidFill>
                  <a:srgbClr val="FFFFFF"/>
                </a:solidFill>
                <a:latin typeface="Sniglet"/>
                <a:ea typeface="Sniglet"/>
                <a:cs typeface="Sniglet"/>
                <a:sym typeface="Sniglet"/>
              </a:defRPr>
            </a:lvl3pPr>
            <a:lvl4pPr marL="1828800" marR="0" lvl="3" indent="-330200" algn="l" rtl="0">
              <a:lnSpc>
                <a:spcPct val="100000"/>
              </a:lnSpc>
              <a:spcBef>
                <a:spcPts val="0"/>
              </a:spcBef>
              <a:spcAft>
                <a:spcPts val="0"/>
              </a:spcAft>
              <a:buClr>
                <a:srgbClr val="FFFFFF"/>
              </a:buClr>
              <a:buSzPts val="1600"/>
              <a:buFont typeface="Sniglet"/>
              <a:buChar char="●"/>
              <a:defRPr sz="1600" b="0" i="0" u="none" strike="noStrike" cap="none">
                <a:solidFill>
                  <a:srgbClr val="FFFFFF"/>
                </a:solidFill>
                <a:latin typeface="Sniglet"/>
                <a:ea typeface="Sniglet"/>
                <a:cs typeface="Sniglet"/>
                <a:sym typeface="Sniglet"/>
              </a:defRPr>
            </a:lvl4pPr>
            <a:lvl5pPr marL="2286000" marR="0" lvl="4" indent="-330200" algn="l" rtl="0">
              <a:lnSpc>
                <a:spcPct val="100000"/>
              </a:lnSpc>
              <a:spcBef>
                <a:spcPts val="0"/>
              </a:spcBef>
              <a:spcAft>
                <a:spcPts val="0"/>
              </a:spcAft>
              <a:buClr>
                <a:srgbClr val="FFFFFF"/>
              </a:buClr>
              <a:buSzPts val="1600"/>
              <a:buFont typeface="Sniglet"/>
              <a:buChar char="○"/>
              <a:defRPr sz="1600" b="0" i="0" u="none" strike="noStrike" cap="none">
                <a:solidFill>
                  <a:srgbClr val="FFFFFF"/>
                </a:solidFill>
                <a:latin typeface="Sniglet"/>
                <a:ea typeface="Sniglet"/>
                <a:cs typeface="Sniglet"/>
                <a:sym typeface="Sniglet"/>
              </a:defRPr>
            </a:lvl5pPr>
            <a:lvl6pPr marL="2743200" marR="0" lvl="5" indent="-330200" algn="l" rtl="0">
              <a:lnSpc>
                <a:spcPct val="100000"/>
              </a:lnSpc>
              <a:spcBef>
                <a:spcPts val="0"/>
              </a:spcBef>
              <a:spcAft>
                <a:spcPts val="0"/>
              </a:spcAft>
              <a:buClr>
                <a:srgbClr val="FFFFFF"/>
              </a:buClr>
              <a:buSzPts val="1600"/>
              <a:buFont typeface="Sniglet"/>
              <a:buChar char="■"/>
              <a:defRPr sz="1600" b="0" i="0" u="none" strike="noStrike" cap="none">
                <a:solidFill>
                  <a:srgbClr val="FFFFFF"/>
                </a:solidFill>
                <a:latin typeface="Sniglet"/>
                <a:ea typeface="Sniglet"/>
                <a:cs typeface="Sniglet"/>
                <a:sym typeface="Sniglet"/>
              </a:defRPr>
            </a:lvl6pPr>
            <a:lvl7pPr marL="3200400" marR="0" lvl="6" indent="-330200" algn="l" rtl="0">
              <a:lnSpc>
                <a:spcPct val="100000"/>
              </a:lnSpc>
              <a:spcBef>
                <a:spcPts val="0"/>
              </a:spcBef>
              <a:spcAft>
                <a:spcPts val="0"/>
              </a:spcAft>
              <a:buClr>
                <a:srgbClr val="FFFFFF"/>
              </a:buClr>
              <a:buSzPts val="1600"/>
              <a:buFont typeface="Sniglet"/>
              <a:buChar char="●"/>
              <a:defRPr sz="1600" b="0" i="0" u="none" strike="noStrike" cap="none">
                <a:solidFill>
                  <a:srgbClr val="FFFFFF"/>
                </a:solidFill>
                <a:latin typeface="Sniglet"/>
                <a:ea typeface="Sniglet"/>
                <a:cs typeface="Sniglet"/>
                <a:sym typeface="Sniglet"/>
              </a:defRPr>
            </a:lvl7pPr>
            <a:lvl8pPr marL="3657600" marR="0" lvl="7" indent="-330200" algn="l" rtl="0">
              <a:lnSpc>
                <a:spcPct val="100000"/>
              </a:lnSpc>
              <a:spcBef>
                <a:spcPts val="0"/>
              </a:spcBef>
              <a:spcAft>
                <a:spcPts val="0"/>
              </a:spcAft>
              <a:buClr>
                <a:srgbClr val="FFFFFF"/>
              </a:buClr>
              <a:buSzPts val="1600"/>
              <a:buFont typeface="Sniglet"/>
              <a:buChar char="○"/>
              <a:defRPr sz="1600" b="0" i="0" u="none" strike="noStrike" cap="none">
                <a:solidFill>
                  <a:srgbClr val="FFFFFF"/>
                </a:solidFill>
                <a:latin typeface="Sniglet"/>
                <a:ea typeface="Sniglet"/>
                <a:cs typeface="Sniglet"/>
                <a:sym typeface="Sniglet"/>
              </a:defRPr>
            </a:lvl8pPr>
            <a:lvl9pPr marL="4114800" marR="0" lvl="8" indent="-330200" algn="l" rtl="0">
              <a:lnSpc>
                <a:spcPct val="100000"/>
              </a:lnSpc>
              <a:spcBef>
                <a:spcPts val="0"/>
              </a:spcBef>
              <a:spcAft>
                <a:spcPts val="0"/>
              </a:spcAft>
              <a:buClr>
                <a:srgbClr val="FFFFFF"/>
              </a:buClr>
              <a:buSzPts val="1600"/>
              <a:buFont typeface="Sniglet"/>
              <a:buChar char="■"/>
              <a:defRPr sz="1600" b="0" i="0" u="none" strike="noStrike" cap="none">
                <a:solidFill>
                  <a:srgbClr val="FFFFFF"/>
                </a:solidFill>
                <a:latin typeface="Sniglet"/>
                <a:ea typeface="Sniglet"/>
                <a:cs typeface="Sniglet"/>
                <a:sym typeface="Sniglet"/>
              </a:defRPr>
            </a:lvl9pPr>
          </a:lstStyle>
          <a:p>
            <a:pPr marL="0" indent="0" algn="ctr">
              <a:spcBef>
                <a:spcPts val="0"/>
              </a:spcBef>
              <a:buFont typeface="Sniglet"/>
              <a:buNone/>
            </a:pPr>
            <a:r>
              <a:rPr lang="en-US" dirty="0"/>
              <a:t>Two types of funding, PROGRAM AND FOOD FUNDS (APF/NAF)</a:t>
            </a:r>
          </a:p>
          <a:p>
            <a:pPr marL="0" indent="0" algn="ctr">
              <a:spcBef>
                <a:spcPts val="0"/>
              </a:spcBef>
              <a:buFont typeface="Sniglet"/>
              <a:buNone/>
            </a:pPr>
            <a:endParaRPr lang="en-US" sz="1000" dirty="0"/>
          </a:p>
          <a:p>
            <a:pPr marL="0" indent="0" algn="ctr">
              <a:spcBef>
                <a:spcPts val="0"/>
              </a:spcBef>
              <a:buFont typeface="Sniglet"/>
              <a:buNone/>
            </a:pPr>
            <a:r>
              <a:rPr lang="en-US" dirty="0"/>
              <a:t>HARB </a:t>
            </a:r>
            <a:r>
              <a:rPr lang="en-US" dirty="0">
                <a:solidFill>
                  <a:srgbClr val="FFC000"/>
                </a:solidFill>
              </a:rPr>
              <a:t>CY25</a:t>
            </a:r>
            <a:r>
              <a:rPr lang="en-US" dirty="0"/>
              <a:t> Allocation </a:t>
            </a:r>
            <a:endParaRPr lang="en-US" dirty="0">
              <a:solidFill>
                <a:srgbClr val="0F4BA4"/>
              </a:solidFill>
            </a:endParaRPr>
          </a:p>
          <a:p>
            <a:pPr marL="0" indent="0" algn="ctr">
              <a:spcBef>
                <a:spcPts val="0"/>
              </a:spcBef>
              <a:buFont typeface="Sniglet"/>
              <a:buNone/>
            </a:pPr>
            <a:r>
              <a:rPr lang="en-US" sz="1800" dirty="0">
                <a:solidFill>
                  <a:schemeClr val="bg1"/>
                </a:solidFill>
              </a:rPr>
              <a:t>APF: $22,000.00</a:t>
            </a:r>
          </a:p>
          <a:p>
            <a:pPr marL="0" indent="0" algn="ctr">
              <a:spcBef>
                <a:spcPts val="0"/>
              </a:spcBef>
              <a:buFont typeface="Sniglet"/>
              <a:buNone/>
            </a:pPr>
            <a:r>
              <a:rPr lang="en-US" sz="1800" dirty="0">
                <a:solidFill>
                  <a:schemeClr val="bg1"/>
                </a:solidFill>
              </a:rPr>
              <a:t>NAF: $13,000.00</a:t>
            </a:r>
          </a:p>
          <a:p>
            <a:pPr marL="0" indent="0" algn="ctr">
              <a:spcBef>
                <a:spcPts val="0"/>
              </a:spcBef>
              <a:buFont typeface="Sniglet"/>
              <a:buNone/>
            </a:pPr>
            <a:r>
              <a:rPr lang="en-US" sz="1800" dirty="0">
                <a:solidFill>
                  <a:srgbClr val="FF0000"/>
                </a:solidFill>
              </a:rPr>
              <a:t>100/80 rule (100% of NAF NO LESS THAN 80% of APF)</a:t>
            </a:r>
          </a:p>
        </p:txBody>
      </p:sp>
      <p:sp>
        <p:nvSpPr>
          <p:cNvPr id="12" name="Google Shape;74;p13"/>
          <p:cNvSpPr/>
          <p:nvPr/>
        </p:nvSpPr>
        <p:spPr>
          <a:xfrm>
            <a:off x="741962" y="3042489"/>
            <a:ext cx="1442481" cy="45719"/>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C000"/>
              </a:solidFill>
            </a:endParaRPr>
          </a:p>
        </p:txBody>
      </p:sp>
      <p:sp>
        <p:nvSpPr>
          <p:cNvPr id="13" name="Google Shape;74;p13"/>
          <p:cNvSpPr/>
          <p:nvPr/>
        </p:nvSpPr>
        <p:spPr>
          <a:xfrm>
            <a:off x="5061130" y="3042490"/>
            <a:ext cx="1442481" cy="45719"/>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C000"/>
              </a:solidFill>
            </a:endParaRPr>
          </a:p>
        </p:txBody>
      </p:sp>
      <p:sp>
        <p:nvSpPr>
          <p:cNvPr id="2" name="TextBox 1"/>
          <p:cNvSpPr txBox="1"/>
          <p:nvPr/>
        </p:nvSpPr>
        <p:spPr>
          <a:xfrm>
            <a:off x="-6025" y="4384100"/>
            <a:ext cx="9144000" cy="661720"/>
          </a:xfrm>
          <a:prstGeom prst="rect">
            <a:avLst/>
          </a:prstGeom>
          <a:noFill/>
        </p:spPr>
        <p:txBody>
          <a:bodyPr wrap="square" rtlCol="0">
            <a:spAutoFit/>
          </a:bodyPr>
          <a:lstStyle/>
          <a:p>
            <a:pPr algn="ctr">
              <a:spcBef>
                <a:spcPts val="600"/>
              </a:spcBef>
              <a:buClr>
                <a:srgbClr val="FFFFFF"/>
              </a:buClr>
              <a:buSzPts val="1600"/>
            </a:pPr>
            <a:r>
              <a:rPr lang="en-US" sz="1200" b="1" dirty="0">
                <a:solidFill>
                  <a:srgbClr val="FF0000"/>
                </a:solidFill>
                <a:latin typeface="Sniglet"/>
                <a:ea typeface="Sniglet"/>
                <a:cs typeface="Sniglet"/>
                <a:sym typeface="Sniglet"/>
              </a:rPr>
              <a:t>ALL purchases MUST be able to be made by Credit Card </a:t>
            </a:r>
            <a:endParaRPr lang="en-US" sz="1200" b="1" u="sng" dirty="0">
              <a:solidFill>
                <a:srgbClr val="FF0000"/>
              </a:solidFill>
              <a:latin typeface="Sniglet"/>
              <a:ea typeface="Sniglet"/>
              <a:cs typeface="Sniglet"/>
              <a:sym typeface="Sniglet"/>
            </a:endParaRPr>
          </a:p>
          <a:p>
            <a:pPr algn="ctr">
              <a:spcBef>
                <a:spcPts val="600"/>
              </a:spcBef>
              <a:buClr>
                <a:srgbClr val="FFFFFF"/>
              </a:buClr>
              <a:buSzPts val="1600"/>
            </a:pPr>
            <a:r>
              <a:rPr lang="en-US" sz="1000" dirty="0">
                <a:solidFill>
                  <a:srgbClr val="FFFFFF"/>
                </a:solidFill>
                <a:latin typeface="Sniglet"/>
                <a:ea typeface="Sniglet"/>
                <a:cs typeface="Sniglet"/>
                <a:sym typeface="Sniglet"/>
              </a:rPr>
              <a:t>Contractors and members from other branches of service assigned to your unit </a:t>
            </a:r>
            <a:r>
              <a:rPr lang="en-US" sz="1000" dirty="0">
                <a:solidFill>
                  <a:srgbClr val="FFFFFF"/>
                </a:solidFill>
                <a:latin typeface="Sniglet"/>
                <a:ea typeface="Sniglet"/>
                <a:cs typeface="Sniglet"/>
              </a:rPr>
              <a:t>are ineligible to receive funding – BUT CAN STILL PARTICIPATE</a:t>
            </a:r>
          </a:p>
          <a:p>
            <a:endParaRPr lang="en-US" sz="1000" dirty="0">
              <a:solidFill>
                <a:srgbClr val="FFFFFF"/>
              </a:solidFill>
              <a:latin typeface="Sniglet"/>
              <a:ea typeface="Sniglet"/>
              <a:cs typeface="Sniglet"/>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19"/>
          <p:cNvSpPr txBox="1">
            <a:spLocks noGrp="1"/>
          </p:cNvSpPr>
          <p:nvPr>
            <p:ph type="body" idx="1"/>
          </p:nvPr>
        </p:nvSpPr>
        <p:spPr>
          <a:xfrm>
            <a:off x="714177" y="2144421"/>
            <a:ext cx="2631900" cy="2733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dirty="0"/>
              <a:t>Fun Runs/Amazing Race</a:t>
            </a:r>
          </a:p>
          <a:p>
            <a:pPr marL="0" lvl="0" indent="0" rtl="0">
              <a:spcBef>
                <a:spcPts val="600"/>
              </a:spcBef>
              <a:spcAft>
                <a:spcPts val="0"/>
              </a:spcAft>
              <a:buNone/>
            </a:pPr>
            <a:r>
              <a:rPr lang="en-US" dirty="0"/>
              <a:t>Pool Party</a:t>
            </a:r>
          </a:p>
          <a:p>
            <a:pPr marL="0" lvl="0" indent="0" rtl="0">
              <a:spcBef>
                <a:spcPts val="600"/>
              </a:spcBef>
              <a:spcAft>
                <a:spcPts val="0"/>
              </a:spcAft>
              <a:buNone/>
            </a:pPr>
            <a:r>
              <a:rPr lang="en-US" dirty="0"/>
              <a:t>Squadron Picnic/Fun Day</a:t>
            </a:r>
          </a:p>
          <a:p>
            <a:pPr marL="0" lvl="0" indent="0" rtl="0">
              <a:spcBef>
                <a:spcPts val="600"/>
              </a:spcBef>
              <a:spcAft>
                <a:spcPts val="0"/>
              </a:spcAft>
              <a:buNone/>
            </a:pPr>
            <a:r>
              <a:rPr lang="en-US" dirty="0"/>
              <a:t>Golf/Foot Golf/Fling</a:t>
            </a:r>
          </a:p>
          <a:p>
            <a:pPr marL="0" lvl="0" indent="0" rtl="0">
              <a:spcBef>
                <a:spcPts val="600"/>
              </a:spcBef>
              <a:spcAft>
                <a:spcPts val="0"/>
              </a:spcAft>
              <a:buNone/>
            </a:pPr>
            <a:r>
              <a:rPr lang="en-US" dirty="0"/>
              <a:t>Private DIY Classes</a:t>
            </a:r>
          </a:p>
          <a:p>
            <a:pPr marL="0" lvl="0" indent="0" rtl="0">
              <a:spcBef>
                <a:spcPts val="600"/>
              </a:spcBef>
              <a:spcAft>
                <a:spcPts val="0"/>
              </a:spcAft>
              <a:buNone/>
            </a:pPr>
            <a:r>
              <a:rPr lang="en-US" dirty="0"/>
              <a:t> </a:t>
            </a:r>
            <a:endParaRPr dirty="0"/>
          </a:p>
        </p:txBody>
      </p:sp>
      <p:sp>
        <p:nvSpPr>
          <p:cNvPr id="133" name="Google Shape;133;p19"/>
          <p:cNvSpPr txBox="1">
            <a:spLocks noGrp="1"/>
          </p:cNvSpPr>
          <p:nvPr>
            <p:ph type="body" idx="2"/>
          </p:nvPr>
        </p:nvSpPr>
        <p:spPr>
          <a:xfrm>
            <a:off x="3531315" y="2148819"/>
            <a:ext cx="2766763" cy="2733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dirty="0"/>
              <a:t>Squadron Bowling Competition</a:t>
            </a:r>
          </a:p>
          <a:p>
            <a:pPr marL="0" lvl="0" indent="0" rtl="0">
              <a:spcBef>
                <a:spcPts val="600"/>
              </a:spcBef>
              <a:spcAft>
                <a:spcPts val="0"/>
              </a:spcAft>
              <a:buNone/>
            </a:pPr>
            <a:r>
              <a:rPr lang="en-US" dirty="0"/>
              <a:t>Axe Throwing</a:t>
            </a:r>
          </a:p>
          <a:p>
            <a:pPr marL="0" lvl="0" indent="0" rtl="0">
              <a:spcBef>
                <a:spcPts val="600"/>
              </a:spcBef>
              <a:spcAft>
                <a:spcPts val="0"/>
              </a:spcAft>
              <a:buNone/>
            </a:pPr>
            <a:r>
              <a:rPr lang="en-US" dirty="0"/>
              <a:t>Golf Deck Party – Axe Trailer/Cornhole</a:t>
            </a:r>
          </a:p>
          <a:p>
            <a:pPr marL="0" indent="0">
              <a:buNone/>
            </a:pPr>
            <a:r>
              <a:rPr lang="en-US" dirty="0"/>
              <a:t>Karaoke</a:t>
            </a:r>
          </a:p>
        </p:txBody>
      </p:sp>
      <p:sp>
        <p:nvSpPr>
          <p:cNvPr id="134" name="Google Shape;134;p19"/>
          <p:cNvSpPr txBox="1">
            <a:spLocks noGrp="1"/>
          </p:cNvSpPr>
          <p:nvPr>
            <p:ph type="body" idx="3"/>
          </p:nvPr>
        </p:nvSpPr>
        <p:spPr>
          <a:xfrm>
            <a:off x="6481570" y="2144421"/>
            <a:ext cx="2631900" cy="2733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dirty="0"/>
              <a:t>Corn-Hole Tournament</a:t>
            </a:r>
          </a:p>
          <a:p>
            <a:pPr marL="0" indent="0">
              <a:buNone/>
            </a:pPr>
            <a:r>
              <a:rPr lang="en-US" dirty="0"/>
              <a:t>Trivia night</a:t>
            </a:r>
          </a:p>
          <a:p>
            <a:pPr marL="0" lvl="0" indent="0" rtl="0">
              <a:spcBef>
                <a:spcPts val="600"/>
              </a:spcBef>
              <a:spcAft>
                <a:spcPts val="0"/>
              </a:spcAft>
              <a:buNone/>
            </a:pPr>
            <a:r>
              <a:rPr lang="en-US" dirty="0"/>
              <a:t>Fishing Tournament</a:t>
            </a:r>
          </a:p>
          <a:p>
            <a:pPr marL="0" lvl="0" indent="0" rtl="0">
              <a:spcBef>
                <a:spcPts val="600"/>
              </a:spcBef>
              <a:spcAft>
                <a:spcPts val="0"/>
              </a:spcAft>
              <a:buNone/>
            </a:pPr>
            <a:r>
              <a:rPr lang="en-US" dirty="0"/>
              <a:t>Inflatable Obstacle Course</a:t>
            </a:r>
            <a:endParaRPr lang="en-US" dirty="0">
              <a:solidFill>
                <a:srgbClr val="FF0000"/>
              </a:solidFill>
            </a:endParaRPr>
          </a:p>
          <a:p>
            <a:pPr marL="0" lvl="0" indent="0" rtl="0">
              <a:spcBef>
                <a:spcPts val="600"/>
              </a:spcBef>
              <a:spcAft>
                <a:spcPts val="0"/>
              </a:spcAft>
              <a:buNone/>
            </a:pPr>
            <a:r>
              <a:rPr lang="en-US" dirty="0">
                <a:solidFill>
                  <a:srgbClr val="FF0000"/>
                </a:solidFill>
              </a:rPr>
              <a:t> </a:t>
            </a:r>
            <a:r>
              <a:rPr lang="en-US" dirty="0">
                <a:solidFill>
                  <a:schemeClr val="bg1"/>
                </a:solidFill>
              </a:rPr>
              <a:t>Creative Painting </a:t>
            </a:r>
            <a:endParaRPr dirty="0">
              <a:solidFill>
                <a:schemeClr val="bg1"/>
              </a:solidFill>
            </a:endParaRPr>
          </a:p>
          <a:p>
            <a:pPr marL="0" lvl="0" indent="0" rtl="0">
              <a:spcBef>
                <a:spcPts val="600"/>
              </a:spcBef>
              <a:spcAft>
                <a:spcPts val="0"/>
              </a:spcAft>
              <a:buNone/>
            </a:pPr>
            <a:endParaRPr dirty="0"/>
          </a:p>
        </p:txBody>
      </p:sp>
      <p:sp>
        <p:nvSpPr>
          <p:cNvPr id="137" name="Google Shape;137;p1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dirty="0"/>
          </a:p>
        </p:txBody>
      </p:sp>
      <p:sp>
        <p:nvSpPr>
          <p:cNvPr id="9" name="Google Shape;95;p16"/>
          <p:cNvSpPr txBox="1">
            <a:spLocks/>
          </p:cNvSpPr>
          <p:nvPr/>
        </p:nvSpPr>
        <p:spPr>
          <a:xfrm>
            <a:off x="1" y="979000"/>
            <a:ext cx="9144000"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9pPr>
          </a:lstStyle>
          <a:p>
            <a:r>
              <a:rPr lang="en-US" sz="4800" dirty="0">
                <a:solidFill>
                  <a:srgbClr val="FFC000"/>
                </a:solidFill>
              </a:rPr>
              <a:t>on-installation menu…</a:t>
            </a:r>
          </a:p>
        </p:txBody>
      </p:sp>
      <p:sp>
        <p:nvSpPr>
          <p:cNvPr id="12" name="Google Shape;95;p16"/>
          <p:cNvSpPr txBox="1">
            <a:spLocks/>
          </p:cNvSpPr>
          <p:nvPr/>
        </p:nvSpPr>
        <p:spPr>
          <a:xfrm>
            <a:off x="-105519" y="4130825"/>
            <a:ext cx="9156000"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9pPr>
          </a:lstStyle>
          <a:p>
            <a:r>
              <a:rPr lang="en-US" sz="2800" dirty="0">
                <a:solidFill>
                  <a:srgbClr val="FFC000"/>
                </a:solidFill>
              </a:rPr>
              <a:t>the list goes on and on and on and on…</a:t>
            </a:r>
          </a:p>
          <a:p>
            <a:r>
              <a:rPr lang="en-US" sz="1300" dirty="0">
                <a:solidFill>
                  <a:schemeClr val="bg1"/>
                </a:solidFill>
              </a:rPr>
              <a:t>HARB  is fully equipped w/ an odr, Fitness &amp; Sports </a:t>
            </a:r>
            <a:r>
              <a:rPr lang="en-US" sz="1300">
                <a:solidFill>
                  <a:schemeClr val="bg1"/>
                </a:solidFill>
              </a:rPr>
              <a:t>Center, &amp; </a:t>
            </a:r>
            <a:r>
              <a:rPr lang="en-US" sz="1300" dirty="0">
                <a:solidFill>
                  <a:schemeClr val="bg1"/>
                </a:solidFill>
              </a:rPr>
              <a:t>Community Activity </a:t>
            </a:r>
            <a:r>
              <a:rPr lang="en-US" sz="1300">
                <a:solidFill>
                  <a:schemeClr val="bg1"/>
                </a:solidFill>
              </a:rPr>
              <a:t>Center.</a:t>
            </a:r>
            <a:endParaRPr lang="en-US" sz="1300" dirty="0">
              <a:solidFill>
                <a:schemeClr val="bg1"/>
              </a:solidFill>
            </a:endParaRPr>
          </a:p>
        </p:txBody>
      </p:sp>
      <p:grpSp>
        <p:nvGrpSpPr>
          <p:cNvPr id="13" name="Google Shape;48;p11"/>
          <p:cNvGrpSpPr/>
          <p:nvPr/>
        </p:nvGrpSpPr>
        <p:grpSpPr>
          <a:xfrm rot="11962247">
            <a:off x="8158068" y="4111469"/>
            <a:ext cx="929118" cy="642684"/>
            <a:chOff x="238125" y="1918825"/>
            <a:chExt cx="1042450" cy="660400"/>
          </a:xfrm>
        </p:grpSpPr>
        <p:sp>
          <p:nvSpPr>
            <p:cNvPr id="14" name="Google Shape;49;p11"/>
            <p:cNvSpPr/>
            <p:nvPr/>
          </p:nvSpPr>
          <p:spPr>
            <a:xfrm>
              <a:off x="238125" y="1918825"/>
              <a:ext cx="966975" cy="660400"/>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5" name="Google Shape;50;p11"/>
            <p:cNvSpPr/>
            <p:nvPr/>
          </p:nvSpPr>
          <p:spPr>
            <a:xfrm>
              <a:off x="1091875" y="1951850"/>
              <a:ext cx="188700" cy="136800"/>
            </a:xfrm>
            <a:custGeom>
              <a:avLst/>
              <a:gdLst/>
              <a:ahLst/>
              <a:cxnLst/>
              <a:rect l="l" t="t" r="r" b="b"/>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grpSp>
      <p:sp>
        <p:nvSpPr>
          <p:cNvPr id="16" name="Google Shape;95;p16"/>
          <p:cNvSpPr txBox="1">
            <a:spLocks/>
          </p:cNvSpPr>
          <p:nvPr/>
        </p:nvSpPr>
        <p:spPr>
          <a:xfrm>
            <a:off x="-105519" y="1619080"/>
            <a:ext cx="9156000"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9pPr>
          </a:lstStyle>
          <a:p>
            <a:r>
              <a:rPr lang="en-US" sz="1400" dirty="0">
                <a:solidFill>
                  <a:schemeClr val="bg1"/>
                </a:solidFill>
              </a:rPr>
              <a:t>have your money go further by utilizing fss activities!</a:t>
            </a:r>
          </a:p>
        </p:txBody>
      </p:sp>
      <p:sp>
        <p:nvSpPr>
          <p:cNvPr id="17" name="Google Shape;372;p38"/>
          <p:cNvSpPr/>
          <p:nvPr/>
        </p:nvSpPr>
        <p:spPr>
          <a:xfrm>
            <a:off x="4297650" y="471868"/>
            <a:ext cx="603504" cy="640080"/>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0"/>
                                        <p:tgtEl>
                                          <p:spTgt spid="17"/>
                                        </p:tgtEl>
                                      </p:cBhvr>
                                    </p:animEffect>
                                    <p:anim calcmode="lin" valueType="num">
                                      <p:cBhvr>
                                        <p:cTn id="8" dur="5000" fill="hold"/>
                                        <p:tgtEl>
                                          <p:spTgt spid="17"/>
                                        </p:tgtEl>
                                        <p:attrNameLst>
                                          <p:attrName>ppt_w</p:attrName>
                                        </p:attrNameLst>
                                      </p:cBhvr>
                                      <p:tavLst>
                                        <p:tav tm="0" fmla="#ppt_w*sin(2.5*pi*$)">
                                          <p:val>
                                            <p:fltVal val="0"/>
                                          </p:val>
                                        </p:tav>
                                        <p:tav tm="100000">
                                          <p:val>
                                            <p:fltVal val="1"/>
                                          </p:val>
                                        </p:tav>
                                      </p:tavLst>
                                    </p:anim>
                                    <p:anim calcmode="lin" valueType="num">
                                      <p:cBhvr>
                                        <p:cTn id="9" dur="5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19"/>
          <p:cNvSpPr txBox="1">
            <a:spLocks noGrp="1"/>
          </p:cNvSpPr>
          <p:nvPr>
            <p:ph type="body" idx="1"/>
          </p:nvPr>
        </p:nvSpPr>
        <p:spPr>
          <a:xfrm>
            <a:off x="372206" y="1681147"/>
            <a:ext cx="2631900" cy="2733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dirty="0"/>
              <a:t>Top Golf</a:t>
            </a:r>
          </a:p>
          <a:p>
            <a:pPr marL="0" lvl="0" indent="0" algn="ctr" rtl="0">
              <a:spcBef>
                <a:spcPts val="600"/>
              </a:spcBef>
              <a:spcAft>
                <a:spcPts val="0"/>
              </a:spcAft>
              <a:buNone/>
            </a:pPr>
            <a:r>
              <a:rPr lang="en-US" dirty="0"/>
              <a:t>Go-Karting</a:t>
            </a:r>
          </a:p>
          <a:p>
            <a:pPr marL="0" lvl="0" indent="0" algn="ctr" rtl="0">
              <a:spcBef>
                <a:spcPts val="600"/>
              </a:spcBef>
              <a:spcAft>
                <a:spcPts val="0"/>
              </a:spcAft>
              <a:buNone/>
            </a:pPr>
            <a:r>
              <a:rPr lang="en-US" dirty="0"/>
              <a:t>Trampoline Parks</a:t>
            </a:r>
          </a:p>
          <a:p>
            <a:pPr marL="0" lvl="0" indent="0" algn="ctr" rtl="0">
              <a:spcBef>
                <a:spcPts val="600"/>
              </a:spcBef>
              <a:spcAft>
                <a:spcPts val="0"/>
              </a:spcAft>
              <a:buNone/>
            </a:pPr>
            <a:r>
              <a:rPr lang="en-US" dirty="0"/>
              <a:t>Hiking/Geocaching</a:t>
            </a:r>
          </a:p>
          <a:p>
            <a:pPr marL="0" lvl="0" indent="0" algn="ctr" rtl="0">
              <a:spcBef>
                <a:spcPts val="600"/>
              </a:spcBef>
              <a:spcAft>
                <a:spcPts val="0"/>
              </a:spcAft>
              <a:buNone/>
            </a:pPr>
            <a:r>
              <a:rPr lang="en-US" dirty="0"/>
              <a:t>Escape Rooms</a:t>
            </a:r>
          </a:p>
          <a:p>
            <a:pPr marL="0" lvl="0" indent="0" algn="ctr" rtl="0">
              <a:spcBef>
                <a:spcPts val="600"/>
              </a:spcBef>
              <a:spcAft>
                <a:spcPts val="0"/>
              </a:spcAft>
              <a:buNone/>
            </a:pPr>
            <a:r>
              <a:rPr lang="en-US" dirty="0"/>
              <a:t> </a:t>
            </a:r>
            <a:endParaRPr dirty="0"/>
          </a:p>
        </p:txBody>
      </p:sp>
      <p:sp>
        <p:nvSpPr>
          <p:cNvPr id="133" name="Google Shape;133;p19"/>
          <p:cNvSpPr txBox="1">
            <a:spLocks noGrp="1"/>
          </p:cNvSpPr>
          <p:nvPr>
            <p:ph type="body" idx="2"/>
          </p:nvPr>
        </p:nvSpPr>
        <p:spPr>
          <a:xfrm>
            <a:off x="3096725" y="1685545"/>
            <a:ext cx="2766763" cy="2733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dirty="0"/>
              <a:t>Ice Skating/Roller Skating</a:t>
            </a:r>
          </a:p>
          <a:p>
            <a:pPr marL="0" lvl="0" indent="0" algn="ctr" rtl="0">
              <a:spcBef>
                <a:spcPts val="600"/>
              </a:spcBef>
              <a:spcAft>
                <a:spcPts val="0"/>
              </a:spcAft>
              <a:buNone/>
            </a:pPr>
            <a:r>
              <a:rPr lang="en-US" dirty="0"/>
              <a:t>Dave &amp; Busters</a:t>
            </a:r>
          </a:p>
          <a:p>
            <a:pPr marL="0" lvl="0" indent="0" algn="ctr" rtl="0">
              <a:spcBef>
                <a:spcPts val="600"/>
              </a:spcBef>
              <a:spcAft>
                <a:spcPts val="0"/>
              </a:spcAft>
              <a:buNone/>
            </a:pPr>
            <a:r>
              <a:rPr lang="en-US" dirty="0"/>
              <a:t>Ropes/Climbing Courses</a:t>
            </a:r>
          </a:p>
          <a:p>
            <a:pPr marL="0" lvl="0" indent="0" algn="ctr" rtl="0">
              <a:spcBef>
                <a:spcPts val="600"/>
              </a:spcBef>
              <a:spcAft>
                <a:spcPts val="0"/>
              </a:spcAft>
              <a:buNone/>
            </a:pPr>
            <a:r>
              <a:rPr lang="en-US" dirty="0"/>
              <a:t>Paintball</a:t>
            </a:r>
          </a:p>
          <a:p>
            <a:pPr marL="0" lvl="0" indent="0" algn="ctr" rtl="0">
              <a:spcBef>
                <a:spcPts val="600"/>
              </a:spcBef>
              <a:spcAft>
                <a:spcPts val="0"/>
              </a:spcAft>
              <a:buNone/>
            </a:pPr>
            <a:r>
              <a:rPr lang="en-US" dirty="0"/>
              <a:t>Sporting Events</a:t>
            </a:r>
          </a:p>
        </p:txBody>
      </p:sp>
      <p:sp>
        <p:nvSpPr>
          <p:cNvPr id="134" name="Google Shape;134;p19"/>
          <p:cNvSpPr txBox="1">
            <a:spLocks noGrp="1"/>
          </p:cNvSpPr>
          <p:nvPr>
            <p:ph type="body" idx="3"/>
          </p:nvPr>
        </p:nvSpPr>
        <p:spPr>
          <a:xfrm>
            <a:off x="5956107" y="1681147"/>
            <a:ext cx="2815392" cy="2733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dirty="0"/>
              <a:t>City Tours</a:t>
            </a:r>
          </a:p>
          <a:p>
            <a:pPr marL="0" lvl="0" indent="0" algn="ctr" rtl="0">
              <a:spcBef>
                <a:spcPts val="600"/>
              </a:spcBef>
              <a:spcAft>
                <a:spcPts val="0"/>
              </a:spcAft>
              <a:buNone/>
            </a:pPr>
            <a:r>
              <a:rPr lang="en-US" dirty="0"/>
              <a:t>Museums</a:t>
            </a:r>
          </a:p>
          <a:p>
            <a:pPr marL="0" lvl="0" indent="0" algn="ctr" rtl="0">
              <a:spcBef>
                <a:spcPts val="600"/>
              </a:spcBef>
              <a:spcAft>
                <a:spcPts val="0"/>
              </a:spcAft>
              <a:buNone/>
            </a:pPr>
            <a:r>
              <a:rPr lang="en-US" dirty="0"/>
              <a:t>Laser Tag</a:t>
            </a:r>
          </a:p>
          <a:p>
            <a:pPr marL="0" lvl="0" indent="0" algn="ctr" rtl="0">
              <a:spcBef>
                <a:spcPts val="600"/>
              </a:spcBef>
              <a:spcAft>
                <a:spcPts val="0"/>
              </a:spcAft>
              <a:buNone/>
            </a:pPr>
            <a:r>
              <a:rPr lang="en-US" dirty="0" err="1"/>
              <a:t>InDoor</a:t>
            </a:r>
            <a:r>
              <a:rPr lang="en-US" dirty="0"/>
              <a:t> Skydiving</a:t>
            </a:r>
          </a:p>
          <a:p>
            <a:pPr marL="0" lvl="0" indent="0" algn="ctr" rtl="0">
              <a:spcBef>
                <a:spcPts val="600"/>
              </a:spcBef>
              <a:spcAft>
                <a:spcPts val="0"/>
              </a:spcAft>
              <a:buNone/>
            </a:pPr>
            <a:r>
              <a:rPr lang="en-US" dirty="0"/>
              <a:t>Smash Rooms</a:t>
            </a:r>
          </a:p>
          <a:p>
            <a:pPr marL="0" lvl="0" indent="0" algn="ctr" rtl="0">
              <a:spcBef>
                <a:spcPts val="600"/>
              </a:spcBef>
              <a:spcAft>
                <a:spcPts val="0"/>
              </a:spcAft>
              <a:buNone/>
            </a:pPr>
            <a:endParaRPr lang="en-US" dirty="0"/>
          </a:p>
          <a:p>
            <a:pPr marL="0" lvl="0" indent="0" algn="ctr" rtl="0">
              <a:spcBef>
                <a:spcPts val="600"/>
              </a:spcBef>
              <a:spcAft>
                <a:spcPts val="0"/>
              </a:spcAft>
              <a:buNone/>
            </a:pPr>
            <a:endParaRPr dirty="0"/>
          </a:p>
          <a:p>
            <a:pPr marL="0" lvl="0" indent="0" algn="ctr" rtl="0">
              <a:spcBef>
                <a:spcPts val="600"/>
              </a:spcBef>
              <a:spcAft>
                <a:spcPts val="0"/>
              </a:spcAft>
              <a:buNone/>
            </a:pPr>
            <a:endParaRPr dirty="0"/>
          </a:p>
        </p:txBody>
      </p:sp>
      <p:sp>
        <p:nvSpPr>
          <p:cNvPr id="137" name="Google Shape;137;p1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dirty="0"/>
          </a:p>
        </p:txBody>
      </p:sp>
      <p:sp>
        <p:nvSpPr>
          <p:cNvPr id="9" name="Google Shape;95;p16"/>
          <p:cNvSpPr txBox="1">
            <a:spLocks/>
          </p:cNvSpPr>
          <p:nvPr/>
        </p:nvSpPr>
        <p:spPr>
          <a:xfrm>
            <a:off x="0" y="661514"/>
            <a:ext cx="9144000"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9pPr>
          </a:lstStyle>
          <a:p>
            <a:r>
              <a:rPr lang="en-US" sz="4800" dirty="0">
                <a:solidFill>
                  <a:srgbClr val="FFC000"/>
                </a:solidFill>
              </a:rPr>
              <a:t>Unit-Developed menu…</a:t>
            </a:r>
          </a:p>
        </p:txBody>
      </p:sp>
      <p:sp>
        <p:nvSpPr>
          <p:cNvPr id="12" name="Google Shape;95;p16"/>
          <p:cNvSpPr txBox="1">
            <a:spLocks/>
          </p:cNvSpPr>
          <p:nvPr/>
        </p:nvSpPr>
        <p:spPr>
          <a:xfrm>
            <a:off x="-12000" y="4079794"/>
            <a:ext cx="9156000"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9pPr>
          </a:lstStyle>
          <a:p>
            <a:r>
              <a:rPr lang="en-US" sz="2800" dirty="0">
                <a:solidFill>
                  <a:srgbClr val="FFC000"/>
                </a:solidFill>
              </a:rPr>
              <a:t>the list goes on and on and on and on…</a:t>
            </a:r>
          </a:p>
          <a:p>
            <a:r>
              <a:rPr lang="en-US" sz="1600" dirty="0">
                <a:solidFill>
                  <a:schemeClr val="bg1"/>
                </a:solidFill>
              </a:rPr>
              <a:t>just remember it’s only  $10.00  per person…</a:t>
            </a:r>
          </a:p>
          <a:p>
            <a:endParaRPr lang="en-US" sz="1600" dirty="0">
              <a:solidFill>
                <a:srgbClr val="FFC000"/>
              </a:solidFill>
            </a:endParaRPr>
          </a:p>
        </p:txBody>
      </p:sp>
      <p:sp>
        <p:nvSpPr>
          <p:cNvPr id="16" name="Google Shape;95;p16"/>
          <p:cNvSpPr txBox="1">
            <a:spLocks/>
          </p:cNvSpPr>
          <p:nvPr/>
        </p:nvSpPr>
        <p:spPr>
          <a:xfrm>
            <a:off x="-12000" y="1366610"/>
            <a:ext cx="9156000" cy="4145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9pPr>
          </a:lstStyle>
          <a:p>
            <a:r>
              <a:rPr lang="en-US" sz="1400" dirty="0">
                <a:solidFill>
                  <a:schemeClr val="bg1"/>
                </a:solidFill>
              </a:rPr>
              <a:t>If you can’t find something to do off base- you aren’t looking hard enough!</a:t>
            </a:r>
          </a:p>
        </p:txBody>
      </p:sp>
      <p:sp>
        <p:nvSpPr>
          <p:cNvPr id="18" name="Google Shape;383;p38"/>
          <p:cNvSpPr/>
          <p:nvPr/>
        </p:nvSpPr>
        <p:spPr>
          <a:xfrm>
            <a:off x="4111110" y="171312"/>
            <a:ext cx="603504" cy="64008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336;p37"/>
          <p:cNvSpPr/>
          <p:nvPr/>
        </p:nvSpPr>
        <p:spPr>
          <a:xfrm>
            <a:off x="4714614" y="4555222"/>
            <a:ext cx="746620" cy="330121"/>
          </a:xfrm>
          <a:custGeom>
            <a:avLst/>
            <a:gdLst/>
            <a:ahLst/>
            <a:cxnLst/>
            <a:rect l="l" t="t" r="r" b="b"/>
            <a:pathLst>
              <a:path w="71886" h="68584" extrusionOk="0">
                <a:moveTo>
                  <a:pt x="48962" y="1604"/>
                </a:moveTo>
                <a:lnTo>
                  <a:pt x="48679" y="1698"/>
                </a:lnTo>
                <a:lnTo>
                  <a:pt x="49811" y="1698"/>
                </a:lnTo>
                <a:lnTo>
                  <a:pt x="48962" y="1793"/>
                </a:lnTo>
                <a:lnTo>
                  <a:pt x="47924" y="1698"/>
                </a:lnTo>
                <a:lnTo>
                  <a:pt x="46980" y="1698"/>
                </a:lnTo>
                <a:lnTo>
                  <a:pt x="47452" y="1604"/>
                </a:lnTo>
                <a:close/>
                <a:moveTo>
                  <a:pt x="23773" y="1793"/>
                </a:moveTo>
                <a:lnTo>
                  <a:pt x="22547" y="1887"/>
                </a:lnTo>
                <a:lnTo>
                  <a:pt x="23113" y="1793"/>
                </a:lnTo>
                <a:close/>
                <a:moveTo>
                  <a:pt x="50471" y="1793"/>
                </a:moveTo>
                <a:lnTo>
                  <a:pt x="50660" y="1887"/>
                </a:lnTo>
                <a:lnTo>
                  <a:pt x="48301" y="1981"/>
                </a:lnTo>
                <a:lnTo>
                  <a:pt x="50471" y="1793"/>
                </a:lnTo>
                <a:close/>
                <a:moveTo>
                  <a:pt x="41603" y="1887"/>
                </a:moveTo>
                <a:lnTo>
                  <a:pt x="41698" y="1981"/>
                </a:lnTo>
                <a:lnTo>
                  <a:pt x="39811" y="2076"/>
                </a:lnTo>
                <a:lnTo>
                  <a:pt x="41320" y="1887"/>
                </a:lnTo>
                <a:lnTo>
                  <a:pt x="41320" y="1887"/>
                </a:lnTo>
                <a:lnTo>
                  <a:pt x="40943" y="1981"/>
                </a:lnTo>
                <a:lnTo>
                  <a:pt x="41603" y="1887"/>
                </a:lnTo>
                <a:close/>
                <a:moveTo>
                  <a:pt x="61409" y="2301"/>
                </a:moveTo>
                <a:lnTo>
                  <a:pt x="60659" y="2359"/>
                </a:lnTo>
                <a:lnTo>
                  <a:pt x="59527" y="2453"/>
                </a:lnTo>
                <a:lnTo>
                  <a:pt x="61886" y="2453"/>
                </a:lnTo>
                <a:lnTo>
                  <a:pt x="61773" y="2378"/>
                </a:lnTo>
                <a:lnTo>
                  <a:pt x="61697" y="2359"/>
                </a:lnTo>
                <a:lnTo>
                  <a:pt x="61409" y="2301"/>
                </a:lnTo>
                <a:close/>
                <a:moveTo>
                  <a:pt x="4245" y="3113"/>
                </a:moveTo>
                <a:lnTo>
                  <a:pt x="4245" y="3113"/>
                </a:lnTo>
                <a:lnTo>
                  <a:pt x="4245" y="3113"/>
                </a:lnTo>
                <a:close/>
                <a:moveTo>
                  <a:pt x="15189" y="4151"/>
                </a:moveTo>
                <a:lnTo>
                  <a:pt x="14074" y="4337"/>
                </a:lnTo>
                <a:lnTo>
                  <a:pt x="15189" y="4151"/>
                </a:lnTo>
                <a:close/>
                <a:moveTo>
                  <a:pt x="67074" y="19245"/>
                </a:moveTo>
                <a:lnTo>
                  <a:pt x="67067" y="19277"/>
                </a:lnTo>
                <a:lnTo>
                  <a:pt x="67093" y="19490"/>
                </a:lnTo>
                <a:lnTo>
                  <a:pt x="67074" y="19245"/>
                </a:lnTo>
                <a:close/>
                <a:moveTo>
                  <a:pt x="67093" y="19490"/>
                </a:moveTo>
                <a:lnTo>
                  <a:pt x="67169" y="20472"/>
                </a:lnTo>
                <a:lnTo>
                  <a:pt x="67357" y="21604"/>
                </a:lnTo>
                <a:lnTo>
                  <a:pt x="67093" y="19490"/>
                </a:lnTo>
                <a:close/>
                <a:moveTo>
                  <a:pt x="71558" y="26891"/>
                </a:moveTo>
                <a:lnTo>
                  <a:pt x="71603" y="27358"/>
                </a:lnTo>
                <a:lnTo>
                  <a:pt x="71603" y="26981"/>
                </a:lnTo>
                <a:lnTo>
                  <a:pt x="71558" y="26891"/>
                </a:lnTo>
                <a:close/>
                <a:moveTo>
                  <a:pt x="64339" y="3113"/>
                </a:moveTo>
                <a:lnTo>
                  <a:pt x="64905" y="3396"/>
                </a:lnTo>
                <a:lnTo>
                  <a:pt x="65282" y="3774"/>
                </a:lnTo>
                <a:lnTo>
                  <a:pt x="65659" y="4245"/>
                </a:lnTo>
                <a:lnTo>
                  <a:pt x="65942" y="4717"/>
                </a:lnTo>
                <a:lnTo>
                  <a:pt x="66414" y="6132"/>
                </a:lnTo>
                <a:lnTo>
                  <a:pt x="67074" y="8208"/>
                </a:lnTo>
                <a:lnTo>
                  <a:pt x="66791" y="7547"/>
                </a:lnTo>
                <a:lnTo>
                  <a:pt x="66791" y="7830"/>
                </a:lnTo>
                <a:lnTo>
                  <a:pt x="66508" y="7642"/>
                </a:lnTo>
                <a:lnTo>
                  <a:pt x="66225" y="7547"/>
                </a:lnTo>
                <a:lnTo>
                  <a:pt x="66791" y="9717"/>
                </a:lnTo>
                <a:lnTo>
                  <a:pt x="67074" y="10943"/>
                </a:lnTo>
                <a:lnTo>
                  <a:pt x="67452" y="11981"/>
                </a:lnTo>
                <a:lnTo>
                  <a:pt x="67357" y="11981"/>
                </a:lnTo>
                <a:lnTo>
                  <a:pt x="67924" y="14623"/>
                </a:lnTo>
                <a:lnTo>
                  <a:pt x="68395" y="17264"/>
                </a:lnTo>
                <a:lnTo>
                  <a:pt x="68867" y="19905"/>
                </a:lnTo>
                <a:lnTo>
                  <a:pt x="69527" y="22736"/>
                </a:lnTo>
                <a:lnTo>
                  <a:pt x="69433" y="22170"/>
                </a:lnTo>
                <a:lnTo>
                  <a:pt x="69527" y="21698"/>
                </a:lnTo>
                <a:lnTo>
                  <a:pt x="69810" y="23868"/>
                </a:lnTo>
                <a:lnTo>
                  <a:pt x="69999" y="26037"/>
                </a:lnTo>
                <a:lnTo>
                  <a:pt x="69810" y="24056"/>
                </a:lnTo>
                <a:lnTo>
                  <a:pt x="69905" y="25754"/>
                </a:lnTo>
                <a:lnTo>
                  <a:pt x="70093" y="28773"/>
                </a:lnTo>
                <a:lnTo>
                  <a:pt x="70188" y="30754"/>
                </a:lnTo>
                <a:lnTo>
                  <a:pt x="70093" y="29811"/>
                </a:lnTo>
                <a:lnTo>
                  <a:pt x="69999" y="29151"/>
                </a:lnTo>
                <a:lnTo>
                  <a:pt x="69999" y="30566"/>
                </a:lnTo>
                <a:lnTo>
                  <a:pt x="70093" y="31226"/>
                </a:lnTo>
                <a:lnTo>
                  <a:pt x="70093" y="32452"/>
                </a:lnTo>
                <a:lnTo>
                  <a:pt x="69999" y="33962"/>
                </a:lnTo>
                <a:lnTo>
                  <a:pt x="69716" y="36981"/>
                </a:lnTo>
                <a:lnTo>
                  <a:pt x="69244" y="39999"/>
                </a:lnTo>
                <a:lnTo>
                  <a:pt x="68678" y="43018"/>
                </a:lnTo>
                <a:lnTo>
                  <a:pt x="68678" y="41226"/>
                </a:lnTo>
                <a:lnTo>
                  <a:pt x="68678" y="39433"/>
                </a:lnTo>
                <a:lnTo>
                  <a:pt x="68207" y="32452"/>
                </a:lnTo>
                <a:lnTo>
                  <a:pt x="67735" y="25754"/>
                </a:lnTo>
                <a:lnTo>
                  <a:pt x="67641" y="26320"/>
                </a:lnTo>
                <a:lnTo>
                  <a:pt x="67452" y="25000"/>
                </a:lnTo>
                <a:lnTo>
                  <a:pt x="67263" y="23679"/>
                </a:lnTo>
                <a:lnTo>
                  <a:pt x="67169" y="22264"/>
                </a:lnTo>
                <a:lnTo>
                  <a:pt x="67169" y="21038"/>
                </a:lnTo>
                <a:lnTo>
                  <a:pt x="67074" y="19905"/>
                </a:lnTo>
                <a:lnTo>
                  <a:pt x="66980" y="19622"/>
                </a:lnTo>
                <a:lnTo>
                  <a:pt x="67067" y="19277"/>
                </a:lnTo>
                <a:lnTo>
                  <a:pt x="66886" y="17830"/>
                </a:lnTo>
                <a:lnTo>
                  <a:pt x="66980" y="18962"/>
                </a:lnTo>
                <a:lnTo>
                  <a:pt x="66414" y="14434"/>
                </a:lnTo>
                <a:lnTo>
                  <a:pt x="66603" y="14811"/>
                </a:lnTo>
                <a:lnTo>
                  <a:pt x="66603" y="14623"/>
                </a:lnTo>
                <a:lnTo>
                  <a:pt x="66414" y="13113"/>
                </a:lnTo>
                <a:lnTo>
                  <a:pt x="66131" y="11321"/>
                </a:lnTo>
                <a:lnTo>
                  <a:pt x="66037" y="10849"/>
                </a:lnTo>
                <a:lnTo>
                  <a:pt x="65565" y="7264"/>
                </a:lnTo>
                <a:lnTo>
                  <a:pt x="64999" y="4811"/>
                </a:lnTo>
                <a:lnTo>
                  <a:pt x="64339" y="3113"/>
                </a:lnTo>
                <a:close/>
                <a:moveTo>
                  <a:pt x="69433" y="56131"/>
                </a:moveTo>
                <a:lnTo>
                  <a:pt x="69433" y="57169"/>
                </a:lnTo>
                <a:lnTo>
                  <a:pt x="69339" y="58112"/>
                </a:lnTo>
                <a:lnTo>
                  <a:pt x="69056" y="58867"/>
                </a:lnTo>
                <a:lnTo>
                  <a:pt x="68773" y="59527"/>
                </a:lnTo>
                <a:lnTo>
                  <a:pt x="68678" y="59622"/>
                </a:lnTo>
                <a:lnTo>
                  <a:pt x="68773" y="58773"/>
                </a:lnTo>
                <a:lnTo>
                  <a:pt x="69150" y="57452"/>
                </a:lnTo>
                <a:lnTo>
                  <a:pt x="69433" y="56131"/>
                </a:lnTo>
                <a:close/>
                <a:moveTo>
                  <a:pt x="62169" y="61508"/>
                </a:moveTo>
                <a:lnTo>
                  <a:pt x="61320" y="61697"/>
                </a:lnTo>
                <a:lnTo>
                  <a:pt x="61886" y="61508"/>
                </a:lnTo>
                <a:close/>
                <a:moveTo>
                  <a:pt x="56320" y="62357"/>
                </a:moveTo>
                <a:lnTo>
                  <a:pt x="54418" y="62578"/>
                </a:lnTo>
                <a:lnTo>
                  <a:pt x="54418" y="62578"/>
                </a:lnTo>
                <a:lnTo>
                  <a:pt x="54905" y="62546"/>
                </a:lnTo>
                <a:lnTo>
                  <a:pt x="56320" y="62357"/>
                </a:lnTo>
                <a:close/>
                <a:moveTo>
                  <a:pt x="54418" y="62578"/>
                </a:moveTo>
                <a:lnTo>
                  <a:pt x="53490" y="62640"/>
                </a:lnTo>
                <a:lnTo>
                  <a:pt x="52924" y="62735"/>
                </a:lnTo>
                <a:lnTo>
                  <a:pt x="52263" y="62829"/>
                </a:lnTo>
                <a:lnTo>
                  <a:pt x="54418" y="62578"/>
                </a:lnTo>
                <a:close/>
                <a:moveTo>
                  <a:pt x="48867" y="1793"/>
                </a:moveTo>
                <a:lnTo>
                  <a:pt x="48207" y="1981"/>
                </a:lnTo>
                <a:lnTo>
                  <a:pt x="46886" y="1981"/>
                </a:lnTo>
                <a:lnTo>
                  <a:pt x="49528" y="2076"/>
                </a:lnTo>
                <a:lnTo>
                  <a:pt x="52169" y="2076"/>
                </a:lnTo>
                <a:lnTo>
                  <a:pt x="48490" y="2264"/>
                </a:lnTo>
                <a:lnTo>
                  <a:pt x="48490" y="2264"/>
                </a:lnTo>
                <a:lnTo>
                  <a:pt x="53395" y="2170"/>
                </a:lnTo>
                <a:lnTo>
                  <a:pt x="52263" y="2264"/>
                </a:lnTo>
                <a:lnTo>
                  <a:pt x="51037" y="2359"/>
                </a:lnTo>
                <a:lnTo>
                  <a:pt x="52546" y="2453"/>
                </a:lnTo>
                <a:lnTo>
                  <a:pt x="50754" y="2453"/>
                </a:lnTo>
                <a:lnTo>
                  <a:pt x="50754" y="2547"/>
                </a:lnTo>
                <a:lnTo>
                  <a:pt x="51037" y="2547"/>
                </a:lnTo>
                <a:lnTo>
                  <a:pt x="51509" y="2642"/>
                </a:lnTo>
                <a:lnTo>
                  <a:pt x="50377" y="2736"/>
                </a:lnTo>
                <a:lnTo>
                  <a:pt x="54056" y="2642"/>
                </a:lnTo>
                <a:lnTo>
                  <a:pt x="53490" y="2642"/>
                </a:lnTo>
                <a:lnTo>
                  <a:pt x="53018" y="2453"/>
                </a:lnTo>
                <a:lnTo>
                  <a:pt x="53112" y="2359"/>
                </a:lnTo>
                <a:lnTo>
                  <a:pt x="54339" y="2359"/>
                </a:lnTo>
                <a:lnTo>
                  <a:pt x="55848" y="2453"/>
                </a:lnTo>
                <a:lnTo>
                  <a:pt x="55565" y="2547"/>
                </a:lnTo>
                <a:lnTo>
                  <a:pt x="57169" y="2642"/>
                </a:lnTo>
                <a:lnTo>
                  <a:pt x="57169" y="2642"/>
                </a:lnTo>
                <a:lnTo>
                  <a:pt x="57075" y="2547"/>
                </a:lnTo>
                <a:lnTo>
                  <a:pt x="57358" y="2359"/>
                </a:lnTo>
                <a:lnTo>
                  <a:pt x="58490" y="2264"/>
                </a:lnTo>
                <a:lnTo>
                  <a:pt x="60093" y="2170"/>
                </a:lnTo>
                <a:lnTo>
                  <a:pt x="61603" y="2264"/>
                </a:lnTo>
                <a:lnTo>
                  <a:pt x="61226" y="2264"/>
                </a:lnTo>
                <a:lnTo>
                  <a:pt x="61409" y="2301"/>
                </a:lnTo>
                <a:lnTo>
                  <a:pt x="61632" y="2284"/>
                </a:lnTo>
                <a:lnTo>
                  <a:pt x="61632" y="2284"/>
                </a:lnTo>
                <a:lnTo>
                  <a:pt x="61773" y="2378"/>
                </a:lnTo>
                <a:lnTo>
                  <a:pt x="62075" y="2453"/>
                </a:lnTo>
                <a:lnTo>
                  <a:pt x="62358" y="2736"/>
                </a:lnTo>
                <a:lnTo>
                  <a:pt x="62735" y="3208"/>
                </a:lnTo>
                <a:lnTo>
                  <a:pt x="63207" y="3774"/>
                </a:lnTo>
                <a:lnTo>
                  <a:pt x="63961" y="5189"/>
                </a:lnTo>
                <a:lnTo>
                  <a:pt x="64339" y="5944"/>
                </a:lnTo>
                <a:lnTo>
                  <a:pt x="64622" y="6698"/>
                </a:lnTo>
                <a:lnTo>
                  <a:pt x="65093" y="8491"/>
                </a:lnTo>
                <a:lnTo>
                  <a:pt x="65471" y="10472"/>
                </a:lnTo>
                <a:lnTo>
                  <a:pt x="65754" y="12547"/>
                </a:lnTo>
                <a:lnTo>
                  <a:pt x="65848" y="14623"/>
                </a:lnTo>
                <a:lnTo>
                  <a:pt x="65942" y="16792"/>
                </a:lnTo>
                <a:lnTo>
                  <a:pt x="66131" y="20660"/>
                </a:lnTo>
                <a:lnTo>
                  <a:pt x="66225" y="20283"/>
                </a:lnTo>
                <a:lnTo>
                  <a:pt x="66603" y="23019"/>
                </a:lnTo>
                <a:lnTo>
                  <a:pt x="66791" y="25000"/>
                </a:lnTo>
                <a:lnTo>
                  <a:pt x="66791" y="25660"/>
                </a:lnTo>
                <a:lnTo>
                  <a:pt x="66791" y="25849"/>
                </a:lnTo>
                <a:lnTo>
                  <a:pt x="66697" y="25943"/>
                </a:lnTo>
                <a:lnTo>
                  <a:pt x="66508" y="24905"/>
                </a:lnTo>
                <a:lnTo>
                  <a:pt x="66508" y="25566"/>
                </a:lnTo>
                <a:lnTo>
                  <a:pt x="66508" y="26792"/>
                </a:lnTo>
                <a:lnTo>
                  <a:pt x="67169" y="33490"/>
                </a:lnTo>
                <a:lnTo>
                  <a:pt x="67546" y="36698"/>
                </a:lnTo>
                <a:lnTo>
                  <a:pt x="67735" y="40188"/>
                </a:lnTo>
                <a:lnTo>
                  <a:pt x="67357" y="38867"/>
                </a:lnTo>
                <a:lnTo>
                  <a:pt x="67263" y="38584"/>
                </a:lnTo>
                <a:lnTo>
                  <a:pt x="67263" y="38679"/>
                </a:lnTo>
                <a:lnTo>
                  <a:pt x="67263" y="39339"/>
                </a:lnTo>
                <a:lnTo>
                  <a:pt x="67357" y="40660"/>
                </a:lnTo>
                <a:lnTo>
                  <a:pt x="67641" y="43962"/>
                </a:lnTo>
                <a:lnTo>
                  <a:pt x="67829" y="46226"/>
                </a:lnTo>
                <a:lnTo>
                  <a:pt x="67924" y="46980"/>
                </a:lnTo>
                <a:lnTo>
                  <a:pt x="67169" y="50943"/>
                </a:lnTo>
                <a:lnTo>
                  <a:pt x="66886" y="52829"/>
                </a:lnTo>
                <a:lnTo>
                  <a:pt x="66791" y="54716"/>
                </a:lnTo>
                <a:lnTo>
                  <a:pt x="66791" y="54810"/>
                </a:lnTo>
                <a:lnTo>
                  <a:pt x="66980" y="55376"/>
                </a:lnTo>
                <a:lnTo>
                  <a:pt x="67169" y="56980"/>
                </a:lnTo>
                <a:lnTo>
                  <a:pt x="67263" y="58395"/>
                </a:lnTo>
                <a:lnTo>
                  <a:pt x="66980" y="58867"/>
                </a:lnTo>
                <a:lnTo>
                  <a:pt x="66697" y="59150"/>
                </a:lnTo>
                <a:lnTo>
                  <a:pt x="66414" y="59339"/>
                </a:lnTo>
                <a:lnTo>
                  <a:pt x="66037" y="59433"/>
                </a:lnTo>
                <a:lnTo>
                  <a:pt x="64999" y="59622"/>
                </a:lnTo>
                <a:lnTo>
                  <a:pt x="63207" y="59905"/>
                </a:lnTo>
                <a:lnTo>
                  <a:pt x="59999" y="60565"/>
                </a:lnTo>
                <a:lnTo>
                  <a:pt x="56697" y="60942"/>
                </a:lnTo>
                <a:lnTo>
                  <a:pt x="53301" y="61225"/>
                </a:lnTo>
                <a:lnTo>
                  <a:pt x="49905" y="61508"/>
                </a:lnTo>
                <a:lnTo>
                  <a:pt x="43113" y="61791"/>
                </a:lnTo>
                <a:lnTo>
                  <a:pt x="39716" y="61980"/>
                </a:lnTo>
                <a:lnTo>
                  <a:pt x="36509" y="62169"/>
                </a:lnTo>
                <a:lnTo>
                  <a:pt x="36698" y="62074"/>
                </a:lnTo>
                <a:lnTo>
                  <a:pt x="36886" y="61886"/>
                </a:lnTo>
                <a:lnTo>
                  <a:pt x="36320" y="61886"/>
                </a:lnTo>
                <a:lnTo>
                  <a:pt x="35566" y="61980"/>
                </a:lnTo>
                <a:lnTo>
                  <a:pt x="34811" y="62074"/>
                </a:lnTo>
                <a:lnTo>
                  <a:pt x="34150" y="62169"/>
                </a:lnTo>
                <a:lnTo>
                  <a:pt x="32924" y="62074"/>
                </a:lnTo>
                <a:lnTo>
                  <a:pt x="31132" y="62263"/>
                </a:lnTo>
                <a:lnTo>
                  <a:pt x="26886" y="62640"/>
                </a:lnTo>
                <a:lnTo>
                  <a:pt x="24528" y="62923"/>
                </a:lnTo>
                <a:lnTo>
                  <a:pt x="22264" y="63112"/>
                </a:lnTo>
                <a:lnTo>
                  <a:pt x="19151" y="63112"/>
                </a:lnTo>
                <a:lnTo>
                  <a:pt x="18302" y="63018"/>
                </a:lnTo>
                <a:lnTo>
                  <a:pt x="19056" y="63018"/>
                </a:lnTo>
                <a:lnTo>
                  <a:pt x="19905" y="62923"/>
                </a:lnTo>
                <a:lnTo>
                  <a:pt x="21604" y="62546"/>
                </a:lnTo>
                <a:lnTo>
                  <a:pt x="21604" y="62546"/>
                </a:lnTo>
                <a:lnTo>
                  <a:pt x="19905" y="62640"/>
                </a:lnTo>
                <a:lnTo>
                  <a:pt x="18207" y="62640"/>
                </a:lnTo>
                <a:lnTo>
                  <a:pt x="14811" y="62735"/>
                </a:lnTo>
                <a:lnTo>
                  <a:pt x="14528" y="62829"/>
                </a:lnTo>
                <a:lnTo>
                  <a:pt x="6509" y="62735"/>
                </a:lnTo>
                <a:lnTo>
                  <a:pt x="6415" y="61886"/>
                </a:lnTo>
                <a:lnTo>
                  <a:pt x="6415" y="61603"/>
                </a:lnTo>
                <a:lnTo>
                  <a:pt x="6509" y="61508"/>
                </a:lnTo>
                <a:lnTo>
                  <a:pt x="6698" y="61980"/>
                </a:lnTo>
                <a:lnTo>
                  <a:pt x="6509" y="58112"/>
                </a:lnTo>
                <a:lnTo>
                  <a:pt x="6321" y="54244"/>
                </a:lnTo>
                <a:lnTo>
                  <a:pt x="6038" y="50471"/>
                </a:lnTo>
                <a:lnTo>
                  <a:pt x="5943" y="48490"/>
                </a:lnTo>
                <a:lnTo>
                  <a:pt x="5943" y="47924"/>
                </a:lnTo>
                <a:lnTo>
                  <a:pt x="5849" y="46414"/>
                </a:lnTo>
                <a:lnTo>
                  <a:pt x="5943" y="44811"/>
                </a:lnTo>
                <a:lnTo>
                  <a:pt x="6132" y="41414"/>
                </a:lnTo>
                <a:lnTo>
                  <a:pt x="6132" y="39622"/>
                </a:lnTo>
                <a:lnTo>
                  <a:pt x="6132" y="38018"/>
                </a:lnTo>
                <a:lnTo>
                  <a:pt x="5849" y="36415"/>
                </a:lnTo>
                <a:lnTo>
                  <a:pt x="5660" y="35754"/>
                </a:lnTo>
                <a:lnTo>
                  <a:pt x="5472" y="35094"/>
                </a:lnTo>
                <a:lnTo>
                  <a:pt x="5566" y="35849"/>
                </a:lnTo>
                <a:lnTo>
                  <a:pt x="5660" y="36698"/>
                </a:lnTo>
                <a:lnTo>
                  <a:pt x="5566" y="38301"/>
                </a:lnTo>
                <a:lnTo>
                  <a:pt x="5283" y="35566"/>
                </a:lnTo>
                <a:lnTo>
                  <a:pt x="4811" y="32452"/>
                </a:lnTo>
                <a:lnTo>
                  <a:pt x="4717" y="30943"/>
                </a:lnTo>
                <a:lnTo>
                  <a:pt x="4623" y="29434"/>
                </a:lnTo>
                <a:lnTo>
                  <a:pt x="4717" y="28113"/>
                </a:lnTo>
                <a:lnTo>
                  <a:pt x="5000" y="26886"/>
                </a:lnTo>
                <a:lnTo>
                  <a:pt x="4906" y="24717"/>
                </a:lnTo>
                <a:lnTo>
                  <a:pt x="5000" y="25283"/>
                </a:lnTo>
                <a:lnTo>
                  <a:pt x="5000" y="24811"/>
                </a:lnTo>
                <a:lnTo>
                  <a:pt x="5000" y="24339"/>
                </a:lnTo>
                <a:lnTo>
                  <a:pt x="4906" y="23302"/>
                </a:lnTo>
                <a:lnTo>
                  <a:pt x="4811" y="21981"/>
                </a:lnTo>
                <a:lnTo>
                  <a:pt x="4623" y="20283"/>
                </a:lnTo>
                <a:lnTo>
                  <a:pt x="4340" y="19528"/>
                </a:lnTo>
                <a:lnTo>
                  <a:pt x="4057" y="18679"/>
                </a:lnTo>
                <a:lnTo>
                  <a:pt x="4057" y="18773"/>
                </a:lnTo>
                <a:lnTo>
                  <a:pt x="4245" y="28868"/>
                </a:lnTo>
                <a:lnTo>
                  <a:pt x="4623" y="38962"/>
                </a:lnTo>
                <a:lnTo>
                  <a:pt x="4528" y="38490"/>
                </a:lnTo>
                <a:lnTo>
                  <a:pt x="4528" y="39528"/>
                </a:lnTo>
                <a:lnTo>
                  <a:pt x="4528" y="41980"/>
                </a:lnTo>
                <a:lnTo>
                  <a:pt x="4528" y="43301"/>
                </a:lnTo>
                <a:lnTo>
                  <a:pt x="4434" y="44622"/>
                </a:lnTo>
                <a:lnTo>
                  <a:pt x="4434" y="46037"/>
                </a:lnTo>
                <a:lnTo>
                  <a:pt x="4434" y="47358"/>
                </a:lnTo>
                <a:lnTo>
                  <a:pt x="4340" y="49056"/>
                </a:lnTo>
                <a:lnTo>
                  <a:pt x="4245" y="50848"/>
                </a:lnTo>
                <a:lnTo>
                  <a:pt x="4151" y="54716"/>
                </a:lnTo>
                <a:lnTo>
                  <a:pt x="4340" y="58773"/>
                </a:lnTo>
                <a:lnTo>
                  <a:pt x="4528" y="60754"/>
                </a:lnTo>
                <a:lnTo>
                  <a:pt x="4811" y="62640"/>
                </a:lnTo>
                <a:lnTo>
                  <a:pt x="2170" y="62546"/>
                </a:lnTo>
                <a:lnTo>
                  <a:pt x="2264" y="58207"/>
                </a:lnTo>
                <a:lnTo>
                  <a:pt x="2359" y="53773"/>
                </a:lnTo>
                <a:lnTo>
                  <a:pt x="2547" y="49433"/>
                </a:lnTo>
                <a:lnTo>
                  <a:pt x="2830" y="45094"/>
                </a:lnTo>
                <a:lnTo>
                  <a:pt x="2736" y="45094"/>
                </a:lnTo>
                <a:lnTo>
                  <a:pt x="2925" y="41509"/>
                </a:lnTo>
                <a:lnTo>
                  <a:pt x="2925" y="42263"/>
                </a:lnTo>
                <a:lnTo>
                  <a:pt x="3208" y="34245"/>
                </a:lnTo>
                <a:lnTo>
                  <a:pt x="3774" y="30566"/>
                </a:lnTo>
                <a:lnTo>
                  <a:pt x="3208" y="31981"/>
                </a:lnTo>
                <a:lnTo>
                  <a:pt x="3113" y="31698"/>
                </a:lnTo>
                <a:lnTo>
                  <a:pt x="3113" y="31226"/>
                </a:lnTo>
                <a:lnTo>
                  <a:pt x="3208" y="30471"/>
                </a:lnTo>
                <a:lnTo>
                  <a:pt x="3113" y="30943"/>
                </a:lnTo>
                <a:lnTo>
                  <a:pt x="3208" y="29528"/>
                </a:lnTo>
                <a:lnTo>
                  <a:pt x="3396" y="28019"/>
                </a:lnTo>
                <a:lnTo>
                  <a:pt x="3491" y="27075"/>
                </a:lnTo>
                <a:lnTo>
                  <a:pt x="3585" y="26886"/>
                </a:lnTo>
                <a:lnTo>
                  <a:pt x="3585" y="27075"/>
                </a:lnTo>
                <a:lnTo>
                  <a:pt x="3585" y="27736"/>
                </a:lnTo>
                <a:lnTo>
                  <a:pt x="3774" y="26132"/>
                </a:lnTo>
                <a:lnTo>
                  <a:pt x="3774" y="21887"/>
                </a:lnTo>
                <a:lnTo>
                  <a:pt x="3774" y="19717"/>
                </a:lnTo>
                <a:lnTo>
                  <a:pt x="3868" y="17547"/>
                </a:lnTo>
                <a:lnTo>
                  <a:pt x="3774" y="16321"/>
                </a:lnTo>
                <a:lnTo>
                  <a:pt x="3679" y="15094"/>
                </a:lnTo>
                <a:lnTo>
                  <a:pt x="3679" y="12547"/>
                </a:lnTo>
                <a:lnTo>
                  <a:pt x="3868" y="9906"/>
                </a:lnTo>
                <a:lnTo>
                  <a:pt x="4151" y="7359"/>
                </a:lnTo>
                <a:lnTo>
                  <a:pt x="4057" y="15566"/>
                </a:lnTo>
                <a:lnTo>
                  <a:pt x="4245" y="16132"/>
                </a:lnTo>
                <a:lnTo>
                  <a:pt x="4245" y="14717"/>
                </a:lnTo>
                <a:lnTo>
                  <a:pt x="4245" y="14151"/>
                </a:lnTo>
                <a:lnTo>
                  <a:pt x="4151" y="14623"/>
                </a:lnTo>
                <a:lnTo>
                  <a:pt x="4151" y="13208"/>
                </a:lnTo>
                <a:lnTo>
                  <a:pt x="4151" y="11792"/>
                </a:lnTo>
                <a:lnTo>
                  <a:pt x="4245" y="9057"/>
                </a:lnTo>
                <a:lnTo>
                  <a:pt x="4340" y="9434"/>
                </a:lnTo>
                <a:lnTo>
                  <a:pt x="4434" y="8208"/>
                </a:lnTo>
                <a:lnTo>
                  <a:pt x="4717" y="7264"/>
                </a:lnTo>
                <a:lnTo>
                  <a:pt x="5000" y="6415"/>
                </a:lnTo>
                <a:lnTo>
                  <a:pt x="5472" y="5755"/>
                </a:lnTo>
                <a:lnTo>
                  <a:pt x="6038" y="5661"/>
                </a:lnTo>
                <a:lnTo>
                  <a:pt x="6226" y="5661"/>
                </a:lnTo>
                <a:lnTo>
                  <a:pt x="6038" y="6132"/>
                </a:lnTo>
                <a:lnTo>
                  <a:pt x="5849" y="6698"/>
                </a:lnTo>
                <a:lnTo>
                  <a:pt x="5849" y="7359"/>
                </a:lnTo>
                <a:lnTo>
                  <a:pt x="6038" y="8019"/>
                </a:lnTo>
                <a:lnTo>
                  <a:pt x="5943" y="8774"/>
                </a:lnTo>
                <a:lnTo>
                  <a:pt x="6038" y="10566"/>
                </a:lnTo>
                <a:lnTo>
                  <a:pt x="6038" y="11698"/>
                </a:lnTo>
                <a:lnTo>
                  <a:pt x="6132" y="12547"/>
                </a:lnTo>
                <a:lnTo>
                  <a:pt x="6038" y="10377"/>
                </a:lnTo>
                <a:lnTo>
                  <a:pt x="6038" y="8208"/>
                </a:lnTo>
                <a:lnTo>
                  <a:pt x="6226" y="8679"/>
                </a:lnTo>
                <a:lnTo>
                  <a:pt x="6321" y="6793"/>
                </a:lnTo>
                <a:lnTo>
                  <a:pt x="6415" y="5944"/>
                </a:lnTo>
                <a:lnTo>
                  <a:pt x="6415" y="5849"/>
                </a:lnTo>
                <a:lnTo>
                  <a:pt x="6415" y="5566"/>
                </a:lnTo>
                <a:lnTo>
                  <a:pt x="8208" y="5283"/>
                </a:lnTo>
                <a:lnTo>
                  <a:pt x="9906" y="5000"/>
                </a:lnTo>
                <a:lnTo>
                  <a:pt x="11604" y="4623"/>
                </a:lnTo>
                <a:lnTo>
                  <a:pt x="13302" y="4340"/>
                </a:lnTo>
                <a:lnTo>
                  <a:pt x="13302" y="4340"/>
                </a:lnTo>
                <a:lnTo>
                  <a:pt x="11226" y="4623"/>
                </a:lnTo>
                <a:lnTo>
                  <a:pt x="9434" y="4906"/>
                </a:lnTo>
                <a:lnTo>
                  <a:pt x="6415" y="5472"/>
                </a:lnTo>
                <a:lnTo>
                  <a:pt x="6415" y="5283"/>
                </a:lnTo>
                <a:lnTo>
                  <a:pt x="6321" y="5472"/>
                </a:lnTo>
                <a:lnTo>
                  <a:pt x="5472" y="5661"/>
                </a:lnTo>
                <a:lnTo>
                  <a:pt x="5660" y="5472"/>
                </a:lnTo>
                <a:lnTo>
                  <a:pt x="6415" y="5283"/>
                </a:lnTo>
                <a:lnTo>
                  <a:pt x="5849" y="5283"/>
                </a:lnTo>
                <a:lnTo>
                  <a:pt x="6226" y="5000"/>
                </a:lnTo>
                <a:lnTo>
                  <a:pt x="6509" y="4717"/>
                </a:lnTo>
                <a:lnTo>
                  <a:pt x="6509" y="4717"/>
                </a:lnTo>
                <a:lnTo>
                  <a:pt x="6415" y="5283"/>
                </a:lnTo>
                <a:lnTo>
                  <a:pt x="6415" y="5283"/>
                </a:lnTo>
                <a:lnTo>
                  <a:pt x="6887" y="4811"/>
                </a:lnTo>
                <a:lnTo>
                  <a:pt x="7453" y="4340"/>
                </a:lnTo>
                <a:lnTo>
                  <a:pt x="8113" y="4151"/>
                </a:lnTo>
                <a:lnTo>
                  <a:pt x="8962" y="3962"/>
                </a:lnTo>
                <a:lnTo>
                  <a:pt x="9811" y="3868"/>
                </a:lnTo>
                <a:lnTo>
                  <a:pt x="10755" y="3868"/>
                </a:lnTo>
                <a:lnTo>
                  <a:pt x="12830" y="3962"/>
                </a:lnTo>
                <a:lnTo>
                  <a:pt x="15189" y="4151"/>
                </a:lnTo>
                <a:lnTo>
                  <a:pt x="15189" y="4151"/>
                </a:lnTo>
                <a:lnTo>
                  <a:pt x="15755" y="4057"/>
                </a:lnTo>
                <a:lnTo>
                  <a:pt x="18113" y="3585"/>
                </a:lnTo>
                <a:lnTo>
                  <a:pt x="21037" y="2925"/>
                </a:lnTo>
                <a:lnTo>
                  <a:pt x="24151" y="2453"/>
                </a:lnTo>
                <a:lnTo>
                  <a:pt x="24811" y="2736"/>
                </a:lnTo>
                <a:lnTo>
                  <a:pt x="25660" y="2925"/>
                </a:lnTo>
                <a:lnTo>
                  <a:pt x="22075" y="3585"/>
                </a:lnTo>
                <a:lnTo>
                  <a:pt x="19717" y="3962"/>
                </a:lnTo>
                <a:lnTo>
                  <a:pt x="21509" y="3774"/>
                </a:lnTo>
                <a:lnTo>
                  <a:pt x="23302" y="3585"/>
                </a:lnTo>
                <a:lnTo>
                  <a:pt x="23207" y="3617"/>
                </a:lnTo>
                <a:lnTo>
                  <a:pt x="23207" y="3617"/>
                </a:lnTo>
                <a:lnTo>
                  <a:pt x="21698" y="3868"/>
                </a:lnTo>
                <a:lnTo>
                  <a:pt x="20000" y="4151"/>
                </a:lnTo>
                <a:lnTo>
                  <a:pt x="26320" y="3491"/>
                </a:lnTo>
                <a:lnTo>
                  <a:pt x="29434" y="3113"/>
                </a:lnTo>
                <a:lnTo>
                  <a:pt x="32547" y="2925"/>
                </a:lnTo>
                <a:lnTo>
                  <a:pt x="32547" y="2925"/>
                </a:lnTo>
                <a:lnTo>
                  <a:pt x="31320" y="3208"/>
                </a:lnTo>
                <a:lnTo>
                  <a:pt x="32452" y="3113"/>
                </a:lnTo>
                <a:lnTo>
                  <a:pt x="33679" y="2925"/>
                </a:lnTo>
                <a:lnTo>
                  <a:pt x="34811" y="2830"/>
                </a:lnTo>
                <a:lnTo>
                  <a:pt x="36037" y="2736"/>
                </a:lnTo>
                <a:lnTo>
                  <a:pt x="35754" y="2736"/>
                </a:lnTo>
                <a:lnTo>
                  <a:pt x="35754" y="2642"/>
                </a:lnTo>
                <a:lnTo>
                  <a:pt x="36226" y="2642"/>
                </a:lnTo>
                <a:lnTo>
                  <a:pt x="36415" y="2547"/>
                </a:lnTo>
                <a:lnTo>
                  <a:pt x="34905" y="2547"/>
                </a:lnTo>
                <a:lnTo>
                  <a:pt x="35660" y="2453"/>
                </a:lnTo>
                <a:lnTo>
                  <a:pt x="36132" y="2453"/>
                </a:lnTo>
                <a:lnTo>
                  <a:pt x="37358" y="2359"/>
                </a:lnTo>
                <a:lnTo>
                  <a:pt x="37830" y="2359"/>
                </a:lnTo>
                <a:lnTo>
                  <a:pt x="38207" y="2264"/>
                </a:lnTo>
                <a:lnTo>
                  <a:pt x="36509" y="2359"/>
                </a:lnTo>
                <a:lnTo>
                  <a:pt x="36509" y="2359"/>
                </a:lnTo>
                <a:lnTo>
                  <a:pt x="38207" y="2170"/>
                </a:lnTo>
                <a:lnTo>
                  <a:pt x="39811" y="2170"/>
                </a:lnTo>
                <a:lnTo>
                  <a:pt x="40188" y="2264"/>
                </a:lnTo>
                <a:lnTo>
                  <a:pt x="39905" y="2076"/>
                </a:lnTo>
                <a:lnTo>
                  <a:pt x="41603" y="2076"/>
                </a:lnTo>
                <a:lnTo>
                  <a:pt x="41037" y="2170"/>
                </a:lnTo>
                <a:lnTo>
                  <a:pt x="43773" y="2076"/>
                </a:lnTo>
                <a:lnTo>
                  <a:pt x="43207" y="2076"/>
                </a:lnTo>
                <a:lnTo>
                  <a:pt x="44528" y="1981"/>
                </a:lnTo>
                <a:lnTo>
                  <a:pt x="44811" y="1981"/>
                </a:lnTo>
                <a:lnTo>
                  <a:pt x="45094" y="1887"/>
                </a:lnTo>
                <a:lnTo>
                  <a:pt x="45754" y="1887"/>
                </a:lnTo>
                <a:lnTo>
                  <a:pt x="47263" y="1793"/>
                </a:lnTo>
                <a:close/>
                <a:moveTo>
                  <a:pt x="52263" y="65754"/>
                </a:moveTo>
                <a:lnTo>
                  <a:pt x="51792" y="65848"/>
                </a:lnTo>
                <a:lnTo>
                  <a:pt x="51697" y="65848"/>
                </a:lnTo>
                <a:lnTo>
                  <a:pt x="48867" y="66131"/>
                </a:lnTo>
                <a:lnTo>
                  <a:pt x="50565" y="65848"/>
                </a:lnTo>
                <a:lnTo>
                  <a:pt x="52263" y="65754"/>
                </a:lnTo>
                <a:close/>
                <a:moveTo>
                  <a:pt x="66697" y="61037"/>
                </a:moveTo>
                <a:lnTo>
                  <a:pt x="66603" y="61131"/>
                </a:lnTo>
                <a:lnTo>
                  <a:pt x="65848" y="61414"/>
                </a:lnTo>
                <a:lnTo>
                  <a:pt x="64999" y="61603"/>
                </a:lnTo>
                <a:lnTo>
                  <a:pt x="63018" y="61791"/>
                </a:lnTo>
                <a:lnTo>
                  <a:pt x="64905" y="61697"/>
                </a:lnTo>
                <a:lnTo>
                  <a:pt x="66508" y="61320"/>
                </a:lnTo>
                <a:lnTo>
                  <a:pt x="66037" y="61980"/>
                </a:lnTo>
                <a:lnTo>
                  <a:pt x="65471" y="62546"/>
                </a:lnTo>
                <a:lnTo>
                  <a:pt x="64810" y="63018"/>
                </a:lnTo>
                <a:lnTo>
                  <a:pt x="64056" y="63301"/>
                </a:lnTo>
                <a:lnTo>
                  <a:pt x="63301" y="63584"/>
                </a:lnTo>
                <a:lnTo>
                  <a:pt x="62452" y="63772"/>
                </a:lnTo>
                <a:lnTo>
                  <a:pt x="61509" y="63961"/>
                </a:lnTo>
                <a:lnTo>
                  <a:pt x="60565" y="64055"/>
                </a:lnTo>
                <a:lnTo>
                  <a:pt x="58678" y="64150"/>
                </a:lnTo>
                <a:lnTo>
                  <a:pt x="53018" y="64150"/>
                </a:lnTo>
                <a:lnTo>
                  <a:pt x="46037" y="64810"/>
                </a:lnTo>
                <a:lnTo>
                  <a:pt x="39528" y="65282"/>
                </a:lnTo>
                <a:lnTo>
                  <a:pt x="36320" y="65471"/>
                </a:lnTo>
                <a:lnTo>
                  <a:pt x="33018" y="65659"/>
                </a:lnTo>
                <a:lnTo>
                  <a:pt x="29622" y="65754"/>
                </a:lnTo>
                <a:lnTo>
                  <a:pt x="23962" y="65754"/>
                </a:lnTo>
                <a:lnTo>
                  <a:pt x="21698" y="65942"/>
                </a:lnTo>
                <a:lnTo>
                  <a:pt x="17264" y="66225"/>
                </a:lnTo>
                <a:lnTo>
                  <a:pt x="17830" y="66037"/>
                </a:lnTo>
                <a:lnTo>
                  <a:pt x="16698" y="65942"/>
                </a:lnTo>
                <a:lnTo>
                  <a:pt x="16509" y="65942"/>
                </a:lnTo>
                <a:lnTo>
                  <a:pt x="15094" y="66037"/>
                </a:lnTo>
                <a:lnTo>
                  <a:pt x="15660" y="66131"/>
                </a:lnTo>
                <a:lnTo>
                  <a:pt x="16132" y="66037"/>
                </a:lnTo>
                <a:lnTo>
                  <a:pt x="15943" y="66131"/>
                </a:lnTo>
                <a:lnTo>
                  <a:pt x="16604" y="66225"/>
                </a:lnTo>
                <a:lnTo>
                  <a:pt x="14434" y="66320"/>
                </a:lnTo>
                <a:lnTo>
                  <a:pt x="12170" y="66414"/>
                </a:lnTo>
                <a:lnTo>
                  <a:pt x="13773" y="66225"/>
                </a:lnTo>
                <a:lnTo>
                  <a:pt x="15000" y="66037"/>
                </a:lnTo>
                <a:lnTo>
                  <a:pt x="12453" y="66225"/>
                </a:lnTo>
                <a:lnTo>
                  <a:pt x="11604" y="66320"/>
                </a:lnTo>
                <a:lnTo>
                  <a:pt x="11604" y="66225"/>
                </a:lnTo>
                <a:lnTo>
                  <a:pt x="11887" y="66225"/>
                </a:lnTo>
                <a:lnTo>
                  <a:pt x="12736" y="66037"/>
                </a:lnTo>
                <a:lnTo>
                  <a:pt x="9906" y="66225"/>
                </a:lnTo>
                <a:lnTo>
                  <a:pt x="8962" y="66414"/>
                </a:lnTo>
                <a:lnTo>
                  <a:pt x="10000" y="66414"/>
                </a:lnTo>
                <a:lnTo>
                  <a:pt x="8396" y="66697"/>
                </a:lnTo>
                <a:lnTo>
                  <a:pt x="7830" y="66697"/>
                </a:lnTo>
                <a:lnTo>
                  <a:pt x="7358" y="66603"/>
                </a:lnTo>
                <a:lnTo>
                  <a:pt x="7075" y="66414"/>
                </a:lnTo>
                <a:lnTo>
                  <a:pt x="6792" y="66131"/>
                </a:lnTo>
                <a:lnTo>
                  <a:pt x="6604" y="65565"/>
                </a:lnTo>
                <a:lnTo>
                  <a:pt x="6604" y="64810"/>
                </a:lnTo>
                <a:lnTo>
                  <a:pt x="6415" y="66225"/>
                </a:lnTo>
                <a:lnTo>
                  <a:pt x="6509" y="64527"/>
                </a:lnTo>
                <a:lnTo>
                  <a:pt x="20188" y="64433"/>
                </a:lnTo>
                <a:lnTo>
                  <a:pt x="20188" y="64433"/>
                </a:lnTo>
                <a:lnTo>
                  <a:pt x="19434" y="64621"/>
                </a:lnTo>
                <a:lnTo>
                  <a:pt x="23585" y="64527"/>
                </a:lnTo>
                <a:lnTo>
                  <a:pt x="25660" y="64433"/>
                </a:lnTo>
                <a:lnTo>
                  <a:pt x="27641" y="64338"/>
                </a:lnTo>
                <a:lnTo>
                  <a:pt x="25754" y="64244"/>
                </a:lnTo>
                <a:lnTo>
                  <a:pt x="31132" y="63772"/>
                </a:lnTo>
                <a:lnTo>
                  <a:pt x="36698" y="63301"/>
                </a:lnTo>
                <a:lnTo>
                  <a:pt x="42264" y="62829"/>
                </a:lnTo>
                <a:lnTo>
                  <a:pt x="47830" y="62640"/>
                </a:lnTo>
                <a:lnTo>
                  <a:pt x="46414" y="62829"/>
                </a:lnTo>
                <a:lnTo>
                  <a:pt x="44999" y="63018"/>
                </a:lnTo>
                <a:lnTo>
                  <a:pt x="48867" y="62735"/>
                </a:lnTo>
                <a:lnTo>
                  <a:pt x="52358" y="62452"/>
                </a:lnTo>
                <a:lnTo>
                  <a:pt x="53207" y="62357"/>
                </a:lnTo>
                <a:lnTo>
                  <a:pt x="52452" y="62452"/>
                </a:lnTo>
                <a:lnTo>
                  <a:pt x="55660" y="62169"/>
                </a:lnTo>
                <a:lnTo>
                  <a:pt x="54056" y="62357"/>
                </a:lnTo>
                <a:lnTo>
                  <a:pt x="56320" y="62357"/>
                </a:lnTo>
                <a:lnTo>
                  <a:pt x="58395" y="62169"/>
                </a:lnTo>
                <a:lnTo>
                  <a:pt x="60471" y="61980"/>
                </a:lnTo>
                <a:lnTo>
                  <a:pt x="64622" y="61508"/>
                </a:lnTo>
                <a:lnTo>
                  <a:pt x="63584" y="61508"/>
                </a:lnTo>
                <a:lnTo>
                  <a:pt x="65188" y="61320"/>
                </a:lnTo>
                <a:lnTo>
                  <a:pt x="65942" y="61225"/>
                </a:lnTo>
                <a:lnTo>
                  <a:pt x="66697" y="61037"/>
                </a:lnTo>
                <a:close/>
                <a:moveTo>
                  <a:pt x="56131" y="0"/>
                </a:moveTo>
                <a:lnTo>
                  <a:pt x="54056" y="95"/>
                </a:lnTo>
                <a:lnTo>
                  <a:pt x="49999" y="472"/>
                </a:lnTo>
                <a:lnTo>
                  <a:pt x="49905" y="472"/>
                </a:lnTo>
                <a:lnTo>
                  <a:pt x="50188" y="378"/>
                </a:lnTo>
                <a:lnTo>
                  <a:pt x="46131" y="378"/>
                </a:lnTo>
                <a:lnTo>
                  <a:pt x="44999" y="566"/>
                </a:lnTo>
                <a:lnTo>
                  <a:pt x="45848" y="661"/>
                </a:lnTo>
                <a:lnTo>
                  <a:pt x="45848" y="661"/>
                </a:lnTo>
                <a:lnTo>
                  <a:pt x="45094" y="566"/>
                </a:lnTo>
                <a:lnTo>
                  <a:pt x="46037" y="661"/>
                </a:lnTo>
                <a:lnTo>
                  <a:pt x="45943" y="661"/>
                </a:lnTo>
                <a:lnTo>
                  <a:pt x="40377" y="849"/>
                </a:lnTo>
                <a:lnTo>
                  <a:pt x="34622" y="1038"/>
                </a:lnTo>
                <a:lnTo>
                  <a:pt x="34245" y="1038"/>
                </a:lnTo>
                <a:lnTo>
                  <a:pt x="30943" y="1227"/>
                </a:lnTo>
                <a:lnTo>
                  <a:pt x="29905" y="1132"/>
                </a:lnTo>
                <a:lnTo>
                  <a:pt x="28679" y="1227"/>
                </a:lnTo>
                <a:lnTo>
                  <a:pt x="26132" y="1510"/>
                </a:lnTo>
                <a:lnTo>
                  <a:pt x="20566" y="1887"/>
                </a:lnTo>
                <a:lnTo>
                  <a:pt x="20094" y="1887"/>
                </a:lnTo>
                <a:lnTo>
                  <a:pt x="19434" y="1793"/>
                </a:lnTo>
                <a:lnTo>
                  <a:pt x="19245" y="1793"/>
                </a:lnTo>
                <a:lnTo>
                  <a:pt x="19434" y="1887"/>
                </a:lnTo>
                <a:lnTo>
                  <a:pt x="19811" y="1981"/>
                </a:lnTo>
                <a:lnTo>
                  <a:pt x="17453" y="2170"/>
                </a:lnTo>
                <a:lnTo>
                  <a:pt x="12830" y="2170"/>
                </a:lnTo>
                <a:lnTo>
                  <a:pt x="11415" y="2359"/>
                </a:lnTo>
                <a:lnTo>
                  <a:pt x="8962" y="2547"/>
                </a:lnTo>
                <a:lnTo>
                  <a:pt x="8113" y="3113"/>
                </a:lnTo>
                <a:lnTo>
                  <a:pt x="7170" y="3302"/>
                </a:lnTo>
                <a:lnTo>
                  <a:pt x="5377" y="3679"/>
                </a:lnTo>
                <a:lnTo>
                  <a:pt x="4245" y="3868"/>
                </a:lnTo>
                <a:lnTo>
                  <a:pt x="4245" y="3113"/>
                </a:lnTo>
                <a:lnTo>
                  <a:pt x="4151" y="3868"/>
                </a:lnTo>
                <a:lnTo>
                  <a:pt x="3774" y="4057"/>
                </a:lnTo>
                <a:lnTo>
                  <a:pt x="3585" y="4151"/>
                </a:lnTo>
                <a:lnTo>
                  <a:pt x="3396" y="4340"/>
                </a:lnTo>
                <a:lnTo>
                  <a:pt x="3208" y="4623"/>
                </a:lnTo>
                <a:lnTo>
                  <a:pt x="2925" y="5472"/>
                </a:lnTo>
                <a:lnTo>
                  <a:pt x="2453" y="7076"/>
                </a:lnTo>
                <a:lnTo>
                  <a:pt x="2264" y="7830"/>
                </a:lnTo>
                <a:lnTo>
                  <a:pt x="2076" y="8585"/>
                </a:lnTo>
                <a:lnTo>
                  <a:pt x="1793" y="10283"/>
                </a:lnTo>
                <a:lnTo>
                  <a:pt x="1698" y="12075"/>
                </a:lnTo>
                <a:lnTo>
                  <a:pt x="1698" y="13868"/>
                </a:lnTo>
                <a:lnTo>
                  <a:pt x="1793" y="17547"/>
                </a:lnTo>
                <a:lnTo>
                  <a:pt x="1793" y="19339"/>
                </a:lnTo>
                <a:lnTo>
                  <a:pt x="1793" y="20943"/>
                </a:lnTo>
                <a:lnTo>
                  <a:pt x="849" y="42735"/>
                </a:lnTo>
                <a:lnTo>
                  <a:pt x="0" y="64527"/>
                </a:lnTo>
                <a:lnTo>
                  <a:pt x="5094" y="64527"/>
                </a:lnTo>
                <a:lnTo>
                  <a:pt x="5377" y="66131"/>
                </a:lnTo>
                <a:lnTo>
                  <a:pt x="5472" y="66603"/>
                </a:lnTo>
                <a:lnTo>
                  <a:pt x="5755" y="66980"/>
                </a:lnTo>
                <a:lnTo>
                  <a:pt x="6038" y="67263"/>
                </a:lnTo>
                <a:lnTo>
                  <a:pt x="6415" y="67546"/>
                </a:lnTo>
                <a:lnTo>
                  <a:pt x="7736" y="67923"/>
                </a:lnTo>
                <a:lnTo>
                  <a:pt x="9057" y="68206"/>
                </a:lnTo>
                <a:lnTo>
                  <a:pt x="10377" y="68395"/>
                </a:lnTo>
                <a:lnTo>
                  <a:pt x="11887" y="68584"/>
                </a:lnTo>
                <a:lnTo>
                  <a:pt x="16887" y="68584"/>
                </a:lnTo>
                <a:lnTo>
                  <a:pt x="20377" y="68301"/>
                </a:lnTo>
                <a:lnTo>
                  <a:pt x="27547" y="67640"/>
                </a:lnTo>
                <a:lnTo>
                  <a:pt x="30849" y="67357"/>
                </a:lnTo>
                <a:lnTo>
                  <a:pt x="33867" y="67169"/>
                </a:lnTo>
                <a:lnTo>
                  <a:pt x="38396" y="66980"/>
                </a:lnTo>
                <a:lnTo>
                  <a:pt x="42924" y="66603"/>
                </a:lnTo>
                <a:lnTo>
                  <a:pt x="51792" y="65942"/>
                </a:lnTo>
                <a:lnTo>
                  <a:pt x="53112" y="65754"/>
                </a:lnTo>
                <a:lnTo>
                  <a:pt x="53301" y="65754"/>
                </a:lnTo>
                <a:lnTo>
                  <a:pt x="55282" y="65565"/>
                </a:lnTo>
                <a:lnTo>
                  <a:pt x="61697" y="64999"/>
                </a:lnTo>
                <a:lnTo>
                  <a:pt x="62546" y="64905"/>
                </a:lnTo>
                <a:lnTo>
                  <a:pt x="64716" y="64810"/>
                </a:lnTo>
                <a:lnTo>
                  <a:pt x="60943" y="65376"/>
                </a:lnTo>
                <a:lnTo>
                  <a:pt x="64433" y="65093"/>
                </a:lnTo>
                <a:lnTo>
                  <a:pt x="65754" y="64810"/>
                </a:lnTo>
                <a:lnTo>
                  <a:pt x="66225" y="64716"/>
                </a:lnTo>
                <a:lnTo>
                  <a:pt x="66697" y="64527"/>
                </a:lnTo>
                <a:lnTo>
                  <a:pt x="67169" y="64244"/>
                </a:lnTo>
                <a:lnTo>
                  <a:pt x="67452" y="63867"/>
                </a:lnTo>
                <a:lnTo>
                  <a:pt x="67829" y="63489"/>
                </a:lnTo>
                <a:lnTo>
                  <a:pt x="68018" y="63018"/>
                </a:lnTo>
                <a:lnTo>
                  <a:pt x="68301" y="62452"/>
                </a:lnTo>
                <a:lnTo>
                  <a:pt x="68490" y="61791"/>
                </a:lnTo>
                <a:lnTo>
                  <a:pt x="68678" y="60093"/>
                </a:lnTo>
                <a:lnTo>
                  <a:pt x="68961" y="59622"/>
                </a:lnTo>
                <a:lnTo>
                  <a:pt x="69150" y="59056"/>
                </a:lnTo>
                <a:lnTo>
                  <a:pt x="69339" y="58490"/>
                </a:lnTo>
                <a:lnTo>
                  <a:pt x="69433" y="57829"/>
                </a:lnTo>
                <a:lnTo>
                  <a:pt x="69527" y="56225"/>
                </a:lnTo>
                <a:lnTo>
                  <a:pt x="69527" y="54622"/>
                </a:lnTo>
                <a:lnTo>
                  <a:pt x="69339" y="54150"/>
                </a:lnTo>
                <a:lnTo>
                  <a:pt x="69244" y="52358"/>
                </a:lnTo>
                <a:lnTo>
                  <a:pt x="69999" y="46980"/>
                </a:lnTo>
                <a:lnTo>
                  <a:pt x="70754" y="41792"/>
                </a:lnTo>
                <a:lnTo>
                  <a:pt x="71414" y="36603"/>
                </a:lnTo>
                <a:lnTo>
                  <a:pt x="71697" y="34150"/>
                </a:lnTo>
                <a:lnTo>
                  <a:pt x="71886" y="31698"/>
                </a:lnTo>
                <a:lnTo>
                  <a:pt x="71603" y="33113"/>
                </a:lnTo>
                <a:lnTo>
                  <a:pt x="71603" y="32264"/>
                </a:lnTo>
                <a:lnTo>
                  <a:pt x="71508" y="31509"/>
                </a:lnTo>
                <a:lnTo>
                  <a:pt x="71320" y="29717"/>
                </a:lnTo>
                <a:lnTo>
                  <a:pt x="71225" y="28868"/>
                </a:lnTo>
                <a:lnTo>
                  <a:pt x="71131" y="28019"/>
                </a:lnTo>
                <a:lnTo>
                  <a:pt x="71225" y="27264"/>
                </a:lnTo>
                <a:lnTo>
                  <a:pt x="71414" y="26603"/>
                </a:lnTo>
                <a:lnTo>
                  <a:pt x="71558" y="26891"/>
                </a:lnTo>
                <a:lnTo>
                  <a:pt x="71131" y="22453"/>
                </a:lnTo>
                <a:lnTo>
                  <a:pt x="71320" y="23113"/>
                </a:lnTo>
                <a:lnTo>
                  <a:pt x="71037" y="21132"/>
                </a:lnTo>
                <a:lnTo>
                  <a:pt x="70754" y="19056"/>
                </a:lnTo>
                <a:lnTo>
                  <a:pt x="69999" y="15094"/>
                </a:lnTo>
                <a:lnTo>
                  <a:pt x="70376" y="16415"/>
                </a:lnTo>
                <a:lnTo>
                  <a:pt x="69999" y="12830"/>
                </a:lnTo>
                <a:lnTo>
                  <a:pt x="69622" y="10566"/>
                </a:lnTo>
                <a:lnTo>
                  <a:pt x="69150" y="8208"/>
                </a:lnTo>
                <a:lnTo>
                  <a:pt x="68584" y="5944"/>
                </a:lnTo>
                <a:lnTo>
                  <a:pt x="68207" y="4906"/>
                </a:lnTo>
                <a:lnTo>
                  <a:pt x="67829" y="3868"/>
                </a:lnTo>
                <a:lnTo>
                  <a:pt x="67452" y="3019"/>
                </a:lnTo>
                <a:lnTo>
                  <a:pt x="66980" y="2264"/>
                </a:lnTo>
                <a:lnTo>
                  <a:pt x="66508" y="1604"/>
                </a:lnTo>
                <a:lnTo>
                  <a:pt x="65942" y="1227"/>
                </a:lnTo>
                <a:lnTo>
                  <a:pt x="64999" y="849"/>
                </a:lnTo>
                <a:lnTo>
                  <a:pt x="64150" y="661"/>
                </a:lnTo>
                <a:lnTo>
                  <a:pt x="62263" y="283"/>
                </a:lnTo>
                <a:lnTo>
                  <a:pt x="60282" y="95"/>
                </a:lnTo>
                <a:lnTo>
                  <a:pt x="58207"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05855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0"/>
                                        <p:tgtEl>
                                          <p:spTgt spid="18"/>
                                        </p:tgtEl>
                                      </p:cBhvr>
                                    </p:animEffect>
                                    <p:anim calcmode="lin" valueType="num">
                                      <p:cBhvr>
                                        <p:cTn id="8" dur="5000" fill="hold"/>
                                        <p:tgtEl>
                                          <p:spTgt spid="18"/>
                                        </p:tgtEl>
                                        <p:attrNameLst>
                                          <p:attrName>ppt_w</p:attrName>
                                        </p:attrNameLst>
                                      </p:cBhvr>
                                      <p:tavLst>
                                        <p:tav tm="0" fmla="#ppt_w*sin(2.5*pi*$)">
                                          <p:val>
                                            <p:fltVal val="0"/>
                                          </p:val>
                                        </p:tav>
                                        <p:tav tm="100000">
                                          <p:val>
                                            <p:fltVal val="1"/>
                                          </p:val>
                                        </p:tav>
                                      </p:tavLst>
                                    </p:anim>
                                    <p:anim calcmode="lin" valueType="num">
                                      <p:cBhvr>
                                        <p:cTn id="9" dur="5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7" name="Google Shape;137;p1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dirty="0"/>
          </a:p>
        </p:txBody>
      </p:sp>
      <p:sp>
        <p:nvSpPr>
          <p:cNvPr id="21" name="Google Shape;95;p16"/>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p>
            <a:pPr>
              <a:buSzPts val="4800"/>
            </a:pPr>
            <a:r>
              <a:rPr lang="en-US" sz="4800" dirty="0">
                <a:solidFill>
                  <a:srgbClr val="FFC000"/>
                </a:solidFill>
              </a:rPr>
              <a:t>Volunteer menu…</a:t>
            </a:r>
          </a:p>
        </p:txBody>
      </p:sp>
      <p:sp>
        <p:nvSpPr>
          <p:cNvPr id="24" name="Google Shape;96;p16"/>
          <p:cNvSpPr txBox="1">
            <a:spLocks/>
          </p:cNvSpPr>
          <p:nvPr/>
        </p:nvSpPr>
        <p:spPr>
          <a:xfrm>
            <a:off x="1362075" y="2102413"/>
            <a:ext cx="3181350" cy="178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1pPr>
            <a:lvl2pPr marL="914400" marR="0" lvl="1"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2pPr>
            <a:lvl3pPr marL="1371600" marR="0" lvl="2"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3pPr>
            <a:lvl4pPr marL="1828800" marR="0" lvl="3"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4pPr>
            <a:lvl5pPr marL="2286000" marR="0" lvl="4"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5pPr>
            <a:lvl6pPr marL="2743200" marR="0" lvl="5"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6pPr>
            <a:lvl7pPr marL="3200400" marR="0" lvl="6"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7pPr>
            <a:lvl8pPr marL="3657600" marR="0" lvl="7"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8pPr>
            <a:lvl9pPr marL="4114800" marR="0" lvl="8"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9pPr>
          </a:lstStyle>
          <a:p>
            <a:pPr indent="-355600" algn="l">
              <a:spcBef>
                <a:spcPts val="0"/>
              </a:spcBef>
              <a:buSzPts val="2000"/>
            </a:pPr>
            <a:r>
              <a:rPr lang="en-US" sz="1800" dirty="0"/>
              <a:t>Meals On Wheels</a:t>
            </a:r>
          </a:p>
          <a:p>
            <a:pPr indent="-355600" algn="l">
              <a:spcBef>
                <a:spcPts val="0"/>
              </a:spcBef>
              <a:buSzPts val="2000"/>
            </a:pPr>
            <a:r>
              <a:rPr lang="en-US" sz="1800" dirty="0"/>
              <a:t>Food Banks</a:t>
            </a:r>
          </a:p>
          <a:p>
            <a:pPr indent="-355600" algn="l">
              <a:spcBef>
                <a:spcPts val="0"/>
              </a:spcBef>
              <a:buSzPts val="2000"/>
            </a:pPr>
            <a:r>
              <a:rPr lang="en-US" sz="1800" dirty="0"/>
              <a:t>Community Cleanups</a:t>
            </a:r>
          </a:p>
          <a:p>
            <a:pPr indent="-355600" algn="l">
              <a:spcBef>
                <a:spcPts val="0"/>
              </a:spcBef>
              <a:buSzPts val="2000"/>
            </a:pPr>
            <a:r>
              <a:rPr lang="en-US" sz="1800" dirty="0"/>
              <a:t>Habitat for Humanity</a:t>
            </a:r>
          </a:p>
          <a:p>
            <a:pPr indent="-355600" algn="l">
              <a:spcBef>
                <a:spcPts val="0"/>
              </a:spcBef>
              <a:buSzPts val="2000"/>
            </a:pPr>
            <a:r>
              <a:rPr lang="en-US" sz="1800" dirty="0"/>
              <a:t>Humane Society </a:t>
            </a:r>
          </a:p>
          <a:p>
            <a:pPr marL="0" indent="0" algn="l">
              <a:buFont typeface="Sniglet"/>
              <a:buNone/>
            </a:pPr>
            <a:endParaRPr lang="en-US" sz="1800" dirty="0"/>
          </a:p>
        </p:txBody>
      </p:sp>
      <p:sp>
        <p:nvSpPr>
          <p:cNvPr id="25" name="Google Shape;96;p16"/>
          <p:cNvSpPr txBox="1">
            <a:spLocks/>
          </p:cNvSpPr>
          <p:nvPr/>
        </p:nvSpPr>
        <p:spPr>
          <a:xfrm>
            <a:off x="4543425" y="1950463"/>
            <a:ext cx="3705225" cy="178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1pPr>
            <a:lvl2pPr marL="914400" marR="0" lvl="1"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2pPr>
            <a:lvl3pPr marL="1371600" marR="0" lvl="2"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3pPr>
            <a:lvl4pPr marL="1828800" marR="0" lvl="3"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4pPr>
            <a:lvl5pPr marL="2286000" marR="0" lvl="4"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5pPr>
            <a:lvl6pPr marL="2743200" marR="0" lvl="5"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6pPr>
            <a:lvl7pPr marL="3200400" marR="0" lvl="6"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7pPr>
            <a:lvl8pPr marL="3657600" marR="0" lvl="7"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8pPr>
            <a:lvl9pPr marL="4114800" marR="0" lvl="8" indent="-419100" algn="ctr" rtl="0">
              <a:lnSpc>
                <a:spcPct val="100000"/>
              </a:lnSpc>
              <a:spcBef>
                <a:spcPts val="0"/>
              </a:spcBef>
              <a:spcAft>
                <a:spcPts val="0"/>
              </a:spcAft>
              <a:buClr>
                <a:srgbClr val="FFFFFF"/>
              </a:buClr>
              <a:buSzPts val="3000"/>
              <a:buFont typeface="Sniglet"/>
              <a:buChar char="■"/>
              <a:defRPr sz="3000" b="0" i="0" u="none" strike="noStrike" cap="none">
                <a:solidFill>
                  <a:srgbClr val="FFFFFF"/>
                </a:solidFill>
                <a:latin typeface="Sniglet"/>
                <a:ea typeface="Sniglet"/>
                <a:cs typeface="Sniglet"/>
                <a:sym typeface="Sniglet"/>
              </a:defRPr>
            </a:lvl9pPr>
          </a:lstStyle>
          <a:p>
            <a:pPr marL="0" indent="0" algn="l">
              <a:buFont typeface="Sniglet"/>
              <a:buNone/>
            </a:pPr>
            <a:endParaRPr lang="en-US" sz="1800" dirty="0"/>
          </a:p>
        </p:txBody>
      </p:sp>
      <p:sp>
        <p:nvSpPr>
          <p:cNvPr id="26" name="Google Shape;95;p16"/>
          <p:cNvSpPr txBox="1">
            <a:spLocks/>
          </p:cNvSpPr>
          <p:nvPr/>
        </p:nvSpPr>
        <p:spPr>
          <a:xfrm>
            <a:off x="-6025" y="3873087"/>
            <a:ext cx="9150024"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9pPr>
          </a:lstStyle>
          <a:p>
            <a:endParaRPr lang="en-US" sz="2400" dirty="0">
              <a:solidFill>
                <a:srgbClr val="FFC000"/>
              </a:solidFill>
            </a:endParaRPr>
          </a:p>
          <a:p>
            <a:r>
              <a:rPr lang="en-US" sz="2400" dirty="0">
                <a:solidFill>
                  <a:srgbClr val="FFC000"/>
                </a:solidFill>
              </a:rPr>
              <a:t>You can be approved for food funds for volunteer events</a:t>
            </a:r>
          </a:p>
        </p:txBody>
      </p:sp>
      <p:sp>
        <p:nvSpPr>
          <p:cNvPr id="27" name="Google Shape;74;p13"/>
          <p:cNvSpPr/>
          <p:nvPr/>
        </p:nvSpPr>
        <p:spPr>
          <a:xfrm>
            <a:off x="4152485" y="4676728"/>
            <a:ext cx="1442481" cy="45719"/>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28" name="Google Shape;358;p38"/>
          <p:cNvSpPr/>
          <p:nvPr/>
        </p:nvSpPr>
        <p:spPr>
          <a:xfrm>
            <a:off x="4270222" y="477248"/>
            <a:ext cx="603504" cy="6400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5;p16"/>
          <p:cNvSpPr txBox="1">
            <a:spLocks/>
          </p:cNvSpPr>
          <p:nvPr/>
        </p:nvSpPr>
        <p:spPr>
          <a:xfrm>
            <a:off x="0" y="1619080"/>
            <a:ext cx="9143999" cy="3582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9pPr>
          </a:lstStyle>
          <a:p>
            <a:r>
              <a:rPr lang="en-US" sz="1400" dirty="0">
                <a:solidFill>
                  <a:schemeClr val="bg1"/>
                </a:solidFill>
              </a:rPr>
              <a:t>Work for a cause, not for applause!</a:t>
            </a:r>
          </a:p>
        </p:txBody>
      </p:sp>
      <p:sp>
        <p:nvSpPr>
          <p:cNvPr id="33" name="Google Shape;95;p16"/>
          <p:cNvSpPr txBox="1">
            <a:spLocks/>
          </p:cNvSpPr>
          <p:nvPr/>
        </p:nvSpPr>
        <p:spPr>
          <a:xfrm>
            <a:off x="102066" y="3758986"/>
            <a:ext cx="9143999" cy="3582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9pPr>
          </a:lstStyle>
          <a:p>
            <a:endParaRPr lang="en-US" sz="1400" dirty="0">
              <a:solidFill>
                <a:schemeClr val="bg1"/>
              </a:solidFill>
            </a:endParaRPr>
          </a:p>
          <a:p>
            <a:endParaRPr lang="en-US" sz="1400" dirty="0">
              <a:solidFill>
                <a:srgbClr val="FF0000"/>
              </a:solidFill>
            </a:endParaRPr>
          </a:p>
        </p:txBody>
      </p:sp>
      <p:grpSp>
        <p:nvGrpSpPr>
          <p:cNvPr id="34" name="Google Shape;330;p37"/>
          <p:cNvGrpSpPr/>
          <p:nvPr/>
        </p:nvGrpSpPr>
        <p:grpSpPr>
          <a:xfrm rot="3258823">
            <a:off x="226470" y="3791857"/>
            <a:ext cx="1011200" cy="292500"/>
            <a:chOff x="271125" y="812725"/>
            <a:chExt cx="766525" cy="221725"/>
          </a:xfrm>
        </p:grpSpPr>
        <p:sp>
          <p:nvSpPr>
            <p:cNvPr id="35" name="Google Shape;331;p37"/>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32;p37"/>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121793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0"/>
                                        <p:tgtEl>
                                          <p:spTgt spid="28"/>
                                        </p:tgtEl>
                                      </p:cBhvr>
                                    </p:animEffect>
                                    <p:anim calcmode="lin" valueType="num">
                                      <p:cBhvr>
                                        <p:cTn id="8" dur="5000" fill="hold"/>
                                        <p:tgtEl>
                                          <p:spTgt spid="28"/>
                                        </p:tgtEl>
                                        <p:attrNameLst>
                                          <p:attrName>ppt_w</p:attrName>
                                        </p:attrNameLst>
                                      </p:cBhvr>
                                      <p:tavLst>
                                        <p:tav tm="0" fmla="#ppt_w*sin(2.5*pi*$)">
                                          <p:val>
                                            <p:fltVal val="0"/>
                                          </p:val>
                                        </p:tav>
                                        <p:tav tm="100000">
                                          <p:val>
                                            <p:fltVal val="1"/>
                                          </p:val>
                                        </p:tav>
                                      </p:tavLst>
                                    </p:anim>
                                    <p:anim calcmode="lin" valueType="num">
                                      <p:cBhvr>
                                        <p:cTn id="9" dur="5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2000" y="987773"/>
            <a:ext cx="91560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C000"/>
                </a:solidFill>
              </a:rPr>
              <a:t>food</a:t>
            </a:r>
            <a:r>
              <a:rPr lang="en" sz="4800" dirty="0">
                <a:solidFill>
                  <a:srgbClr val="FFC000"/>
                </a:solidFill>
              </a:rPr>
              <a:t>…</a:t>
            </a:r>
            <a:endParaRPr sz="4800" dirty="0">
              <a:solidFill>
                <a:srgbClr val="FFC000"/>
              </a:solidFill>
            </a:endParaRPr>
          </a:p>
        </p:txBody>
      </p:sp>
      <p:sp>
        <p:nvSpPr>
          <p:cNvPr id="96" name="Google Shape;96;p16"/>
          <p:cNvSpPr txBox="1">
            <a:spLocks noGrp="1"/>
          </p:cNvSpPr>
          <p:nvPr>
            <p:ph type="body" idx="1"/>
          </p:nvPr>
        </p:nvSpPr>
        <p:spPr>
          <a:xfrm>
            <a:off x="466675" y="1846460"/>
            <a:ext cx="4105300" cy="2503200"/>
          </a:xfrm>
          <a:prstGeom prst="rect">
            <a:avLst/>
          </a:prstGeom>
        </p:spPr>
        <p:txBody>
          <a:bodyPr spcFirstLastPara="1" wrap="square" lIns="91425" tIns="91425" rIns="91425" bIns="91425" anchor="t" anchorCtr="0">
            <a:noAutofit/>
          </a:bodyPr>
          <a:lstStyle/>
          <a:p>
            <a:pPr marL="101600" lvl="0" indent="0" algn="l" rtl="0">
              <a:spcBef>
                <a:spcPts val="600"/>
              </a:spcBef>
              <a:spcAft>
                <a:spcPts val="0"/>
              </a:spcAft>
              <a:buSzPts val="2000"/>
              <a:buNone/>
            </a:pPr>
            <a:r>
              <a:rPr lang="en-US" sz="2200" dirty="0">
                <a:solidFill>
                  <a:srgbClr val="FFC000"/>
                </a:solidFill>
                <a:latin typeface="Walter Turncoat"/>
                <a:ea typeface="Walter Turncoat"/>
                <a:cs typeface="Walter Turncoat"/>
                <a:sym typeface="Walter Turncoat"/>
              </a:rPr>
              <a:t>FSS OPTIONS</a:t>
            </a:r>
          </a:p>
          <a:p>
            <a:pPr marL="457200" lvl="0" indent="-355600" algn="l" rtl="0">
              <a:spcBef>
                <a:spcPts val="600"/>
              </a:spcBef>
              <a:spcAft>
                <a:spcPts val="0"/>
              </a:spcAft>
              <a:buSzPts val="2000"/>
              <a:buChar char="✘"/>
            </a:pPr>
            <a:r>
              <a:rPr lang="en-US" dirty="0"/>
              <a:t>Falcon’s Nest Club</a:t>
            </a:r>
          </a:p>
          <a:p>
            <a:pPr marL="457200" lvl="0" indent="-355600" algn="l" rtl="0">
              <a:spcBef>
                <a:spcPts val="600"/>
              </a:spcBef>
              <a:spcAft>
                <a:spcPts val="0"/>
              </a:spcAft>
              <a:buSzPts val="2000"/>
              <a:buChar char="✘"/>
            </a:pPr>
            <a:r>
              <a:rPr lang="en-US" dirty="0"/>
              <a:t>BJ’s</a:t>
            </a:r>
          </a:p>
          <a:p>
            <a:pPr marL="101600" lvl="0" indent="0" algn="l" rtl="0">
              <a:spcBef>
                <a:spcPts val="600"/>
              </a:spcBef>
              <a:spcAft>
                <a:spcPts val="0"/>
              </a:spcAft>
              <a:buSzPts val="2000"/>
              <a:buNone/>
            </a:pPr>
            <a:endParaRPr lang="en-US" dirty="0"/>
          </a:p>
          <a:p>
            <a:pPr marL="457200" lvl="0" indent="-355600" algn="l" rtl="0">
              <a:spcBef>
                <a:spcPts val="600"/>
              </a:spcBef>
              <a:spcAft>
                <a:spcPts val="0"/>
              </a:spcAft>
              <a:buSzPts val="2000"/>
              <a:buChar char="✘"/>
            </a:pPr>
            <a:endParaRPr lang="en-US" dirty="0"/>
          </a:p>
          <a:p>
            <a:pPr marL="457200" lvl="0" indent="-355600" algn="l" rtl="0">
              <a:spcBef>
                <a:spcPts val="600"/>
              </a:spcBef>
              <a:spcAft>
                <a:spcPts val="0"/>
              </a:spcAft>
              <a:buSzPts val="2000"/>
              <a:buChar char="✘"/>
            </a:pPr>
            <a:endParaRPr dirty="0"/>
          </a:p>
        </p:txBody>
      </p:sp>
      <p:sp>
        <p:nvSpPr>
          <p:cNvPr id="99" name="Google Shape;99;p1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dirty="0"/>
          </a:p>
        </p:txBody>
      </p:sp>
      <p:sp>
        <p:nvSpPr>
          <p:cNvPr id="9" name="Google Shape;96;p16"/>
          <p:cNvSpPr txBox="1">
            <a:spLocks/>
          </p:cNvSpPr>
          <p:nvPr/>
        </p:nvSpPr>
        <p:spPr>
          <a:xfrm>
            <a:off x="4846350" y="1846460"/>
            <a:ext cx="4105300" cy="250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1pPr>
            <a:lvl2pPr marL="914400" marR="0" lvl="1"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2pPr>
            <a:lvl3pPr marL="1371600" marR="0" lvl="2"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3pPr>
            <a:lvl4pPr marL="1828800" marR="0" lvl="3"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4pPr>
            <a:lvl5pPr marL="2286000" marR="0" lvl="4"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5pPr>
            <a:lvl6pPr marL="2743200" marR="0" lvl="5"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6pPr>
            <a:lvl7pPr marL="3200400" marR="0" lvl="6"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7pPr>
            <a:lvl8pPr marL="3657600" marR="0" lvl="7"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8pPr>
            <a:lvl9pPr marL="4114800" marR="0" lvl="8" indent="-355600" algn="l" rtl="0">
              <a:lnSpc>
                <a:spcPct val="100000"/>
              </a:lnSpc>
              <a:spcBef>
                <a:spcPts val="0"/>
              </a:spcBef>
              <a:spcAft>
                <a:spcPts val="0"/>
              </a:spcAft>
              <a:buClr>
                <a:srgbClr val="FFFFFF"/>
              </a:buClr>
              <a:buSzPts val="2000"/>
              <a:buFont typeface="Sniglet"/>
              <a:buChar char="■"/>
              <a:defRPr sz="2000" b="0" i="0" u="none" strike="noStrike" cap="none">
                <a:solidFill>
                  <a:srgbClr val="FFFFFF"/>
                </a:solidFill>
                <a:latin typeface="Sniglet"/>
                <a:ea typeface="Sniglet"/>
                <a:cs typeface="Sniglet"/>
                <a:sym typeface="Sniglet"/>
              </a:defRPr>
            </a:lvl9pPr>
          </a:lstStyle>
          <a:p>
            <a:pPr marL="101600" indent="0">
              <a:buNone/>
            </a:pPr>
            <a:r>
              <a:rPr lang="en-US" sz="2200" dirty="0">
                <a:solidFill>
                  <a:srgbClr val="FFC000"/>
                </a:solidFill>
                <a:latin typeface="Walter Turncoat"/>
                <a:ea typeface="Walter Turncoat"/>
                <a:cs typeface="Walter Turncoat"/>
              </a:rPr>
              <a:t>OFF INSTALLATION</a:t>
            </a:r>
          </a:p>
          <a:p>
            <a:r>
              <a:rPr lang="en-US" dirty="0"/>
              <a:t>Anywhere that takes a CC</a:t>
            </a:r>
          </a:p>
          <a:p>
            <a:pPr marL="101600" indent="0">
              <a:buNone/>
            </a:pPr>
            <a:endParaRPr lang="en-US" sz="2200" dirty="0">
              <a:solidFill>
                <a:srgbClr val="FFC000"/>
              </a:solidFill>
              <a:latin typeface="Walter Turncoat"/>
              <a:ea typeface="Walter Turncoat"/>
              <a:cs typeface="Walter Turncoat"/>
            </a:endParaRPr>
          </a:p>
          <a:p>
            <a:endParaRPr lang="en-US" dirty="0"/>
          </a:p>
          <a:p>
            <a:endParaRPr lang="en-US" dirty="0"/>
          </a:p>
        </p:txBody>
      </p:sp>
      <p:sp>
        <p:nvSpPr>
          <p:cNvPr id="10" name="Google Shape;95;p16"/>
          <p:cNvSpPr txBox="1">
            <a:spLocks/>
          </p:cNvSpPr>
          <p:nvPr/>
        </p:nvSpPr>
        <p:spPr>
          <a:xfrm>
            <a:off x="0" y="4130825"/>
            <a:ext cx="9143999"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FFFFFF"/>
              </a:buClr>
              <a:buSzPts val="2600"/>
              <a:buFont typeface="Walter Turncoat"/>
              <a:buNone/>
              <a:defRPr sz="2600" b="0" i="0" u="none" strike="noStrike" cap="none">
                <a:solidFill>
                  <a:srgbClr val="FFFFFF"/>
                </a:solidFill>
                <a:latin typeface="Walter Turncoat"/>
                <a:ea typeface="Walter Turncoat"/>
                <a:cs typeface="Walter Turncoat"/>
                <a:sym typeface="Walter Turncoat"/>
              </a:defRPr>
            </a:lvl9pPr>
          </a:lstStyle>
          <a:p>
            <a:r>
              <a:rPr lang="en-US" sz="2800" dirty="0">
                <a:solidFill>
                  <a:srgbClr val="FFC000"/>
                </a:solidFill>
              </a:rPr>
              <a:t>just remember it’s only $6 per person…</a:t>
            </a:r>
          </a:p>
          <a:p>
            <a:r>
              <a:rPr lang="en-US" sz="1800" dirty="0">
                <a:solidFill>
                  <a:schemeClr val="bg1"/>
                </a:solidFill>
              </a:rPr>
              <a:t>Food funds can </a:t>
            </a:r>
            <a:r>
              <a:rPr lang="en-US" sz="1800" u="sng" dirty="0">
                <a:solidFill>
                  <a:srgbClr val="FF0000"/>
                </a:solidFill>
              </a:rPr>
              <a:t>only</a:t>
            </a:r>
            <a:r>
              <a:rPr lang="en-US" sz="1800" dirty="0">
                <a:solidFill>
                  <a:schemeClr val="bg1"/>
                </a:solidFill>
              </a:rPr>
              <a:t> be used in conjunction with an approved unite event</a:t>
            </a:r>
          </a:p>
        </p:txBody>
      </p:sp>
      <p:sp>
        <p:nvSpPr>
          <p:cNvPr id="2" name="Rectangle 1"/>
          <p:cNvSpPr/>
          <p:nvPr/>
        </p:nvSpPr>
        <p:spPr>
          <a:xfrm>
            <a:off x="4088946" y="322321"/>
            <a:ext cx="954107" cy="1015663"/>
          </a:xfrm>
          <a:prstGeom prst="rect">
            <a:avLst/>
          </a:prstGeom>
        </p:spPr>
        <p:txBody>
          <a:bodyPr wrap="none">
            <a:spAutoFit/>
          </a:bodyPr>
          <a:lstStyle/>
          <a:p>
            <a:r>
              <a:rPr lang="en" sz="6000" dirty="0">
                <a:solidFill>
                  <a:srgbClr val="FFFFFF"/>
                </a:solidFill>
              </a:rPr>
              <a:t>🍔</a:t>
            </a:r>
            <a:endParaRPr lang="en-US" sz="6000" dirty="0"/>
          </a:p>
        </p:txBody>
      </p:sp>
      <p:sp>
        <p:nvSpPr>
          <p:cNvPr id="14" name="Google Shape;219;p26"/>
          <p:cNvSpPr/>
          <p:nvPr/>
        </p:nvSpPr>
        <p:spPr>
          <a:xfrm>
            <a:off x="5289463" y="4208885"/>
            <a:ext cx="511262" cy="429029"/>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ppt_w</p:attrName>
                                        </p:attrNameLst>
                                      </p:cBhvr>
                                      <p:tavLst>
                                        <p:tav tm="0" fmla="#ppt_w*sin(2.5*pi*$)">
                                          <p:val>
                                            <p:fltVal val="0"/>
                                          </p:val>
                                        </p:tav>
                                        <p:tav tm="100000">
                                          <p:val>
                                            <p:fltVal val="1"/>
                                          </p:val>
                                        </p:tav>
                                      </p:tavLst>
                                    </p:anim>
                                    <p:anim calcmode="lin" valueType="num">
                                      <p:cBhvr>
                                        <p:cTn id="9"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16697</TotalTime>
  <Words>2225</Words>
  <Application>Microsoft Office PowerPoint</Application>
  <PresentationFormat>On-screen Show (16:9)</PresentationFormat>
  <Paragraphs>264</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Walter Turncoat</vt:lpstr>
      <vt:lpstr>Arial</vt:lpstr>
      <vt:lpstr>Sniglet</vt:lpstr>
      <vt:lpstr>Ursula template</vt:lpstr>
      <vt:lpstr>Welcome to Unite poc training cy25</vt:lpstr>
      <vt:lpstr>The Unite program…</vt:lpstr>
      <vt:lpstr>  Unite POC Responsibilities…</vt:lpstr>
      <vt:lpstr>  C3 Responsibilities…</vt:lpstr>
      <vt:lpstr>Funding &amp; Allocations…</vt:lpstr>
      <vt:lpstr>PowerPoint Presentation</vt:lpstr>
      <vt:lpstr>PowerPoint Presentation</vt:lpstr>
      <vt:lpstr>Volunteer menu…</vt:lpstr>
      <vt:lpstr>food…</vt:lpstr>
      <vt:lpstr>You can also pay for…</vt:lpstr>
      <vt:lpstr>PowerPoint Presentation</vt:lpstr>
      <vt:lpstr>PowerPoint Presentation</vt:lpstr>
      <vt:lpstr>PowerPoint Presentation</vt:lpstr>
      <vt:lpstr>planning your event</vt:lpstr>
      <vt:lpstr>event submission process</vt:lpstr>
      <vt:lpstr>vendor tracker</vt:lpstr>
      <vt:lpstr>After action report</vt:lpstr>
      <vt:lpstr>Thanks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DEHOFF, ASHLEY N GS-11 USAF AMC 375 FSS/FSWU</dc:creator>
  <cp:lastModifiedBy>JOHNSON, CORI A CIV USAF AFRC 482 FSS/FSVS</cp:lastModifiedBy>
  <cp:revision>201</cp:revision>
  <cp:lastPrinted>2020-02-04T22:45:35Z</cp:lastPrinted>
  <dcterms:modified xsi:type="dcterms:W3CDTF">2025-03-10T12:31:31Z</dcterms:modified>
</cp:coreProperties>
</file>